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68" r:id="rId1"/>
  </p:sldMasterIdLst>
  <p:notesMasterIdLst>
    <p:notesMasterId r:id="rId24"/>
  </p:notesMasterIdLst>
  <p:sldIdLst>
    <p:sldId id="313" r:id="rId2"/>
    <p:sldId id="368" r:id="rId3"/>
    <p:sldId id="389" r:id="rId4"/>
    <p:sldId id="390" r:id="rId5"/>
    <p:sldId id="391" r:id="rId6"/>
    <p:sldId id="392" r:id="rId7"/>
    <p:sldId id="393" r:id="rId8"/>
    <p:sldId id="369" r:id="rId9"/>
    <p:sldId id="370" r:id="rId10"/>
    <p:sldId id="371" r:id="rId11"/>
    <p:sldId id="372" r:id="rId12"/>
    <p:sldId id="376" r:id="rId13"/>
    <p:sldId id="377" r:id="rId14"/>
    <p:sldId id="373" r:id="rId15"/>
    <p:sldId id="374" r:id="rId16"/>
    <p:sldId id="375" r:id="rId17"/>
    <p:sldId id="378" r:id="rId18"/>
    <p:sldId id="379" r:id="rId19"/>
    <p:sldId id="380" r:id="rId20"/>
    <p:sldId id="386" r:id="rId21"/>
    <p:sldId id="387" r:id="rId22"/>
    <p:sldId id="388" r:id="rId23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Eting" initials="JE" lastIdx="2" clrIdx="0">
    <p:extLst>
      <p:ext uri="{19B8F6BF-5375-455C-9EA6-DF929625EA0E}">
        <p15:presenceInfo xmlns:p15="http://schemas.microsoft.com/office/powerpoint/2012/main" userId="S-1-5-21-3516884288-2819916808-3028616173-1065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55"/>
    <a:srgbClr val="5B9BD5"/>
    <a:srgbClr val="F69200"/>
    <a:srgbClr val="FF9900"/>
    <a:srgbClr val="66FF66"/>
    <a:srgbClr val="AFDC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55"/>
    <p:restoredTop sz="85695" autoAdjust="0"/>
  </p:normalViewPr>
  <p:slideViewPr>
    <p:cSldViewPr snapToGrid="0" snapToObjects="1">
      <p:cViewPr varScale="1">
        <p:scale>
          <a:sx n="88" d="100"/>
          <a:sy n="88" d="100"/>
        </p:scale>
        <p:origin x="20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83E09AE0-6151-4C23-838C-C061268EC0DE}" type="datetimeFigureOut">
              <a:rPr lang="en-US" smtClean="0"/>
              <a:t>9/12/2017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FBFFFE47-F537-4F6E-A863-AC284967C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91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FFFE47-F537-4F6E-A863-AC284967C8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65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solidFill>
                <a:srgbClr val="92D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146E0-7A42-8B46-B320-553879A7A4FE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DC764C1-D477-43B2-B37A-D2E062F5FBF7}" type="datetime1">
              <a:rPr lang="en-US" smtClean="0"/>
              <a:t>9/12/2017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425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UCPath Steering Committee 010517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5DA1AE62-CE40-446D-A433-4DD137171284}" type="datetime1">
              <a:rPr lang="en-US" smtClean="0"/>
              <a:t>9/12/2017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31767-D1A3-4648-B372-2E096E58CC1D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5437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solidFill>
                <a:srgbClr val="92D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146E0-7A42-8B46-B320-553879A7A4FE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DC764C1-D477-43B2-B37A-D2E062F5FBF7}" type="datetime1">
              <a:rPr lang="en-US" smtClean="0"/>
              <a:t>9/12/2017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5805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146E0-7A42-8B46-B320-553879A7A4F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4272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This should be a call to action</a:t>
            </a:r>
            <a:r>
              <a:rPr lang="en-US" i="1" baseline="0" dirty="0" smtClean="0"/>
              <a:t> stating what kind of participation/involvement we need from HR.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FFFE47-F537-4F6E-A863-AC284967C83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60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FFFE47-F537-4F6E-A863-AC284967C83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8886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FFFE47-F537-4F6E-A863-AC284967C83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95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solidFill>
                <a:srgbClr val="92D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146E0-7A42-8B46-B320-553879A7A4FE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4FB2D2E7-9D61-408F-B2BF-9E6CC56A6115}" type="datetime1">
              <a:rPr lang="en-US" smtClean="0"/>
              <a:t>9/12/2017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856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458" lvl="1" defTabSz="924916">
              <a:defRPr/>
            </a:pPr>
            <a:r>
              <a:rPr lang="en-US" dirty="0" smtClean="0"/>
              <a:t>What </a:t>
            </a:r>
            <a:r>
              <a:rPr lang="en-US" dirty="0"/>
              <a:t>are the risks if we do not implement </a:t>
            </a:r>
            <a:r>
              <a:rPr lang="en-US" dirty="0" err="1"/>
              <a:t>UCPath</a:t>
            </a:r>
            <a:r>
              <a:rPr lang="en-US" dirty="0"/>
              <a:t>?</a:t>
            </a:r>
          </a:p>
          <a:p>
            <a:pPr marL="462458" lvl="1" defTabSz="924916">
              <a:defRPr/>
            </a:pPr>
            <a:endParaRPr lang="en-US" dirty="0"/>
          </a:p>
          <a:p>
            <a:pPr marL="635879" lvl="1" indent="-173422">
              <a:buFont typeface="Arial" panose="020B0604020202020204" pitchFamily="34" charset="0"/>
              <a:buChar char="•"/>
            </a:pPr>
            <a:r>
              <a:rPr lang="en-US" dirty="0"/>
              <a:t>There are 11 existing payroll systems across the UC system, which </a:t>
            </a:r>
            <a:r>
              <a:rPr lang="en-US"/>
              <a:t>are </a:t>
            </a:r>
            <a:r>
              <a:rPr lang="en-US" smtClean="0"/>
              <a:t>disconnected</a:t>
            </a:r>
            <a:r>
              <a:rPr lang="en-US" dirty="0"/>
              <a:t>, outdated and expensive to maintain because they vary widely from one location to the next. </a:t>
            </a:r>
          </a:p>
          <a:p>
            <a:pPr marL="635879" lvl="1" indent="-173422" defTabSz="924916">
              <a:buFont typeface="Arial" panose="020B0604020202020204" pitchFamily="34" charset="0"/>
              <a:buChar char="•"/>
              <a:defRPr/>
            </a:pPr>
            <a:r>
              <a:rPr lang="en-US" dirty="0"/>
              <a:t>The existing systems require manual calculations and processes that can result in avoidable errors and rework. </a:t>
            </a:r>
          </a:p>
          <a:p>
            <a:pPr marL="635879" lvl="1" indent="-173422">
              <a:buFont typeface="Arial" panose="020B0604020202020204" pitchFamily="34" charset="0"/>
              <a:buChar char="•"/>
            </a:pPr>
            <a:r>
              <a:rPr lang="en-US" dirty="0"/>
              <a:t>The existing systems are nearly 40-years-old and at risk of breaking down in the future. Furthermore, the old technology is insufficient for UC's complex employee population and changing business needs. </a:t>
            </a:r>
          </a:p>
          <a:p>
            <a:endParaRPr lang="en-US" i="1" dirty="0" smtClean="0"/>
          </a:p>
          <a:p>
            <a:r>
              <a:rPr lang="en-US" i="1" dirty="0" smtClean="0"/>
              <a:t>(The</a:t>
            </a:r>
            <a:r>
              <a:rPr lang="en-US" i="1" baseline="0" dirty="0" smtClean="0"/>
              <a:t> presenter could add an aside about the systems being as old as IBM’s first computer, if appropriate for the audience.)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FFFE47-F537-4F6E-A863-AC284967C83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181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916">
              <a:defRPr/>
            </a:pPr>
            <a:r>
              <a:rPr lang="en-US" sz="1400" dirty="0" smtClean="0"/>
              <a:t>As you saw</a:t>
            </a:r>
            <a:r>
              <a:rPr lang="en-US" sz="1400" baseline="0" dirty="0" smtClean="0"/>
              <a:t> in the video, </a:t>
            </a:r>
            <a:r>
              <a:rPr lang="en-US" sz="1400" baseline="0" dirty="0" err="1" smtClean="0"/>
              <a:t>UCPath</a:t>
            </a:r>
            <a:r>
              <a:rPr lang="en-US" sz="1400" baseline="0" dirty="0" smtClean="0"/>
              <a:t> is one of the largest business transformation projects in the country. </a:t>
            </a:r>
          </a:p>
          <a:p>
            <a:pPr defTabSz="924916">
              <a:defRPr/>
            </a:pPr>
            <a:endParaRPr lang="en-US" sz="1400" baseline="0" dirty="0" smtClean="0"/>
          </a:p>
          <a:p>
            <a:pPr defTabSz="924916">
              <a:defRPr/>
            </a:pPr>
            <a:r>
              <a:rPr lang="en-US" sz="1400" baseline="0" dirty="0" smtClean="0"/>
              <a:t>We really see this an opportunity to look at our business processes with an eye on efficiency and productivity.</a:t>
            </a:r>
          </a:p>
          <a:p>
            <a:pPr defTabSz="924916">
              <a:defRPr/>
            </a:pPr>
            <a:endParaRPr lang="en-US" sz="1400" baseline="0" dirty="0" smtClean="0"/>
          </a:p>
          <a:p>
            <a:pPr defTabSz="924916">
              <a:defRPr/>
            </a:pPr>
            <a:r>
              <a:rPr lang="en-US" sz="1400" baseline="0" dirty="0" smtClean="0"/>
              <a:t>And from system level, we are looking at what types of activities can be done more efficiently in a shared services model.</a:t>
            </a:r>
          </a:p>
          <a:p>
            <a:pPr defTabSz="924916">
              <a:defRPr/>
            </a:pPr>
            <a:endParaRPr lang="en-US" sz="1400" baseline="0" dirty="0" smtClean="0"/>
          </a:p>
          <a:p>
            <a:pPr defTabSz="924916">
              <a:defRPr/>
            </a:pPr>
            <a:endParaRPr lang="en-US" sz="1400" dirty="0" smtClean="0"/>
          </a:p>
          <a:p>
            <a:pPr defTabSz="924916">
              <a:defRPr/>
            </a:pPr>
            <a:endParaRPr lang="en-US" sz="1400" dirty="0" smtClean="0"/>
          </a:p>
          <a:p>
            <a:pPr defTabSz="924916">
              <a:defRPr/>
            </a:pPr>
            <a:r>
              <a:rPr lang="en-US" sz="1400" dirty="0" smtClean="0"/>
              <a:t>We </a:t>
            </a:r>
            <a:r>
              <a:rPr lang="en-US" sz="1400" dirty="0"/>
              <a:t>are changing the way we work through:</a:t>
            </a:r>
          </a:p>
          <a:p>
            <a:pPr marL="0" indent="0" defTabSz="924916">
              <a:buFont typeface="Arial" panose="020B0604020202020204" pitchFamily="34" charset="0"/>
              <a:buNone/>
              <a:defRPr/>
            </a:pPr>
            <a:endParaRPr lang="en-US" sz="1400" dirty="0"/>
          </a:p>
          <a:p>
            <a:pPr marL="173422" indent="-173422" defTabSz="924916"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Business transformation</a:t>
            </a:r>
          </a:p>
          <a:p>
            <a:pPr marL="173422" indent="-173422" defTabSz="924916"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Efficiency</a:t>
            </a:r>
          </a:p>
          <a:p>
            <a:pPr marL="173422" indent="-173422" defTabSz="924916"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Productivity</a:t>
            </a:r>
          </a:p>
          <a:p>
            <a:pPr marL="173422" indent="-173422" defTabSz="924916"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Shared services approach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FFFE47-F537-4F6E-A863-AC284967C83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06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smtClean="0"/>
              <a:t>BY CHANGING THE WAY WE WORK</a:t>
            </a:r>
            <a:r>
              <a:rPr lang="en-US" sz="1400" baseline="0" smtClean="0"/>
              <a:t>, </a:t>
            </a:r>
            <a:r>
              <a:rPr lang="en-US" sz="1400" baseline="0" dirty="0" smtClean="0"/>
              <a:t>we are paving the way for growth.</a:t>
            </a:r>
          </a:p>
          <a:p>
            <a:endParaRPr lang="en-US" sz="1400" baseline="0" dirty="0" smtClean="0"/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sz="1400" dirty="0" smtClean="0"/>
              <a:t>Better</a:t>
            </a:r>
            <a:r>
              <a:rPr lang="en-US" sz="1400" baseline="0" dirty="0" smtClean="0"/>
              <a:t> u</a:t>
            </a:r>
            <a:r>
              <a:rPr lang="en-US" sz="1400" dirty="0" smtClean="0"/>
              <a:t>tilizing technology to streamline transactions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sz="1400" dirty="0" smtClean="0"/>
              <a:t>Providing</a:t>
            </a:r>
            <a:r>
              <a:rPr lang="en-US" sz="1400" baseline="0" dirty="0" smtClean="0"/>
              <a:t> </a:t>
            </a:r>
            <a:r>
              <a:rPr lang="en-US" sz="1400" baseline="0" dirty="0" err="1" smtClean="0"/>
              <a:t>systemwide</a:t>
            </a:r>
            <a:r>
              <a:rPr lang="en-US" sz="1400" baseline="0" dirty="0" smtClean="0"/>
              <a:t> HR information and analytics – (This is something that is lacking with our current technologies. And it will help HR as a central office at UC Davis to focus on strategic planning and oversight.)</a:t>
            </a:r>
            <a:endParaRPr lang="en-US" sz="1400" dirty="0" smtClean="0"/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sz="1400" dirty="0" smtClean="0"/>
              <a:t>Freeing up</a:t>
            </a:r>
            <a:r>
              <a:rPr lang="en-US" sz="1400" baseline="0" dirty="0" smtClean="0"/>
              <a:t> time and letting units focus on the core mission of the university.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FFFE47-F537-4F6E-A863-AC284967C8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146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 err="1"/>
              <a:t>UCPath</a:t>
            </a:r>
            <a:r>
              <a:rPr lang="en-US" sz="1400" dirty="0"/>
              <a:t> puts more options in employees’ hands</a:t>
            </a:r>
            <a:r>
              <a:rPr lang="en-US" sz="1400" dirty="0" smtClean="0"/>
              <a:t>.</a:t>
            </a:r>
          </a:p>
          <a:p>
            <a:endParaRPr lang="en-US" sz="1400" dirty="0" smtClean="0"/>
          </a:p>
          <a:p>
            <a:r>
              <a:rPr lang="en-US" sz="1400" dirty="0" smtClean="0"/>
              <a:t>This is a screen capture from the new employee self-service portal. Most</a:t>
            </a:r>
            <a:r>
              <a:rPr lang="en-US" sz="1400" baseline="0" dirty="0" smtClean="0"/>
              <a:t> of it is probably too small to read, but those four windows at the top are:</a:t>
            </a:r>
          </a:p>
          <a:p>
            <a:r>
              <a:rPr lang="en-US" sz="1400" baseline="0" dirty="0" smtClean="0"/>
              <a:t>View Paycheck</a:t>
            </a:r>
          </a:p>
          <a:p>
            <a:r>
              <a:rPr lang="en-US" sz="1400" baseline="0" dirty="0" smtClean="0"/>
              <a:t>View Benefits</a:t>
            </a:r>
          </a:p>
          <a:p>
            <a:r>
              <a:rPr lang="en-US" sz="1400" dirty="0" smtClean="0"/>
              <a:t>View Retirement Info</a:t>
            </a:r>
          </a:p>
          <a:p>
            <a:r>
              <a:rPr lang="en-US" sz="1400" dirty="0" smtClean="0"/>
              <a:t>View Leave Balances</a:t>
            </a:r>
          </a:p>
          <a:p>
            <a:endParaRPr lang="en-US" sz="1400" dirty="0" smtClean="0"/>
          </a:p>
          <a:p>
            <a:r>
              <a:rPr lang="en-US" sz="1400" dirty="0" smtClean="0"/>
              <a:t>These</a:t>
            </a:r>
            <a:r>
              <a:rPr lang="en-US" sz="1400" baseline="0" dirty="0" smtClean="0"/>
              <a:t> are the most frequently accessed types of information, followed by information and guides to a variety of other topics, like how to add a dependent or income and tax information.</a:t>
            </a:r>
            <a:endParaRPr lang="en-US" sz="14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FFFE47-F537-4F6E-A863-AC284967C83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330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FFFE47-F537-4F6E-A863-AC284967C83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701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 smtClean="0">
              <a:solidFill>
                <a:srgbClr val="92D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146E0-7A42-8B46-B320-553879A7A4FE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9B3C4FC2-DFC0-4180-96E9-D8FBF155C127}" type="datetime1">
              <a:rPr lang="en-US" smtClean="0"/>
              <a:t>9/12/2017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8344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z="1200" dirty="0" smtClean="0"/>
              <a:t>Out of 53 installed reports, 14 are PS Query </a:t>
            </a:r>
            <a:r>
              <a:rPr lang="en-US" altLang="en-US" sz="1200" dirty="0" err="1" smtClean="0"/>
              <a:t>Cognos</a:t>
            </a:r>
            <a:r>
              <a:rPr lang="en-US" altLang="en-US" sz="1200" dirty="0" smtClean="0"/>
              <a:t> reports</a:t>
            </a:r>
          </a:p>
          <a:p>
            <a:pPr>
              <a:spcBef>
                <a:spcPct val="0"/>
              </a:spcBef>
            </a:pPr>
            <a:r>
              <a:rPr lang="en-US" altLang="en-US" sz="1200" dirty="0" smtClean="0"/>
              <a:t>Next batch of reports code –November 2017</a:t>
            </a:r>
          </a:p>
          <a:p>
            <a:endParaRPr lang="en-US" altLang="en-US" dirty="0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AB530B3-F9A0-41D2-AED1-7919E886C4B4}" type="slidenum">
              <a:rPr lang="en-US" altLang="en-US" smtClean="0"/>
              <a:pPr/>
              <a:t>11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63980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9637486" y="5660571"/>
            <a:ext cx="2046514" cy="798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416" y="5758909"/>
            <a:ext cx="4244229" cy="80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9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4C9A0-02D8-9B42-9D52-09ECB300D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61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4C9A0-02D8-9B42-9D52-09ECB300D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481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4C9A0-02D8-9B42-9D52-09ECB300D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084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71945" y="2576835"/>
            <a:ext cx="9948430" cy="784830"/>
          </a:xfrm>
        </p:spPr>
        <p:txBody>
          <a:bodyPr wrap="square" anchor="ctr" anchorCtr="0">
            <a:spAutoFit/>
          </a:bodyPr>
          <a:lstStyle>
            <a:lvl1pPr algn="l">
              <a:defRPr sz="5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931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76274" y="6409448"/>
            <a:ext cx="1554892" cy="365125"/>
          </a:xfrm>
        </p:spPr>
        <p:txBody>
          <a:bodyPr/>
          <a:lstStyle/>
          <a:p>
            <a:fld id="{DEB4C9A0-02D8-9B42-9D52-09ECB300D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552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41108" y="6364350"/>
            <a:ext cx="1554892" cy="365125"/>
          </a:xfrm>
        </p:spPr>
        <p:txBody>
          <a:bodyPr/>
          <a:lstStyle/>
          <a:p>
            <a:fld id="{DEB4C9A0-02D8-9B42-9D52-09ECB300D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853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4C9A0-02D8-9B42-9D52-09ECB300D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90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4C9A0-02D8-9B42-9D52-09ECB300D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64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4C9A0-02D8-9B42-9D52-09ECB300D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81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4C9A0-02D8-9B42-9D52-09ECB300D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18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4C9A0-02D8-9B42-9D52-09ECB300D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15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4C9A0-02D8-9B42-9D52-09ECB300D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18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64"/>
          <a:stretch/>
        </p:blipFill>
        <p:spPr>
          <a:xfrm>
            <a:off x="0" y="0"/>
            <a:ext cx="8904514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810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8106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81061"/>
            <a:ext cx="15548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4C9A0-02D8-9B42-9D52-09ECB300D87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838200" y="732441"/>
            <a:ext cx="8314267" cy="5909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8314267" cy="1844608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78"/>
          <a:stretch/>
        </p:blipFill>
        <p:spPr>
          <a:xfrm>
            <a:off x="7170152" y="6306460"/>
            <a:ext cx="4530939" cy="31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057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715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ucdavis365-my.sharepoint.com/personal/cffsmith_ucdavis_edu/_layouts/15/onedrive.aspx?e=5:714372f8c3544a979b01bfbc7b8e5c28&amp;id=/personal/cffsmith_ucdavis_edu/Documents/UCPath/UCPath%20Technical%20Workgroup&amp;FolderCTID=0x0120007EA3A131B0CB4748A997E410FC2B3F43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ucpath.ucdavis.edu/about/project-updates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ucpath@ucdavis.edu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emf"/><Relationship Id="rId4" Type="http://schemas.openxmlformats.org/officeDocument/2006/relationships/hyperlink" Target="ucpath.ucdavis.edu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0099" y="1718407"/>
            <a:ext cx="11073246" cy="1311128"/>
          </a:xfrm>
        </p:spPr>
        <p:txBody>
          <a:bodyPr/>
          <a:lstStyle/>
          <a:p>
            <a:r>
              <a:rPr lang="en-US" sz="4800" dirty="0" smtClean="0">
                <a:latin typeface="+mn-lt"/>
              </a:rPr>
              <a:t>UCPath Overview</a:t>
            </a:r>
            <a:r>
              <a:rPr lang="en-US" sz="4800" b="0" dirty="0" smtClean="0">
                <a:latin typeface="+mn-lt"/>
              </a:rPr>
              <a:t/>
            </a:r>
            <a:br>
              <a:rPr lang="en-US" sz="4800" b="0" dirty="0" smtClean="0">
                <a:latin typeface="+mn-lt"/>
              </a:rPr>
            </a:br>
            <a:r>
              <a:rPr lang="en-US" sz="4000" b="0" dirty="0" smtClean="0">
                <a:latin typeface="+mn-lt"/>
              </a:rPr>
              <a:t>PPS Data Warehouse to UCPath Data Warehouse</a:t>
            </a:r>
            <a:endParaRPr lang="en-US" sz="4000" b="0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099" y="3029535"/>
            <a:ext cx="57983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UC Davis Application Development SIG</a:t>
            </a:r>
          </a:p>
          <a:p>
            <a:r>
              <a:rPr lang="en-US" sz="2800" dirty="0" smtClean="0"/>
              <a:t>September 12, 2017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0813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2553867" y="691720"/>
            <a:ext cx="72185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u="sng" dirty="0"/>
              <a:t>There are 3 mechanisms for analyzing the data.</a:t>
            </a:r>
          </a:p>
        </p:txBody>
      </p:sp>
      <p:sp>
        <p:nvSpPr>
          <p:cNvPr id="6" name="Rectangle 5"/>
          <p:cNvSpPr/>
          <p:nvPr/>
        </p:nvSpPr>
        <p:spPr>
          <a:xfrm>
            <a:off x="5012904" y="4041682"/>
            <a:ext cx="2185242" cy="9350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</a:rPr>
              <a:t>PS</a:t>
            </a:r>
            <a:r>
              <a:rPr lang="en-US" sz="1100" b="1" dirty="0">
                <a:solidFill>
                  <a:schemeClr val="bg1"/>
                </a:solidFill>
              </a:rPr>
              <a:t> </a:t>
            </a:r>
            <a:r>
              <a:rPr lang="en-US" sz="2800" b="1" dirty="0">
                <a:solidFill>
                  <a:schemeClr val="bg1"/>
                </a:solidFill>
              </a:rPr>
              <a:t>Queries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012623" y="1688914"/>
            <a:ext cx="2122302" cy="93036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+mn-lt"/>
              </a:rPr>
              <a:t>Data</a:t>
            </a:r>
            <a:r>
              <a:rPr lang="en-US" sz="1100" dirty="0">
                <a:solidFill>
                  <a:schemeClr val="lt1"/>
                </a:solidFill>
                <a:latin typeface="+mn-lt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Analysis</a:t>
            </a:r>
          </a:p>
        </p:txBody>
      </p:sp>
      <p:sp>
        <p:nvSpPr>
          <p:cNvPr id="9" name="Rectangle 8"/>
          <p:cNvSpPr/>
          <p:nvPr/>
        </p:nvSpPr>
        <p:spPr>
          <a:xfrm>
            <a:off x="7471942" y="4041682"/>
            <a:ext cx="2196494" cy="935037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</a:rPr>
              <a:t>Cognos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2800" b="1" dirty="0">
                <a:solidFill>
                  <a:schemeClr val="tx1"/>
                </a:solidFill>
              </a:rPr>
              <a:t>Reports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53867" y="4041682"/>
            <a:ext cx="2185242" cy="9350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</a:rPr>
              <a:t>Data Marts</a:t>
            </a:r>
          </a:p>
        </p:txBody>
      </p:sp>
      <p:cxnSp>
        <p:nvCxnSpPr>
          <p:cNvPr id="12" name="Straight Arrow Connector 11"/>
          <p:cNvCxnSpPr>
            <a:stCxn id="8" idx="2"/>
          </p:cNvCxnSpPr>
          <p:nvPr/>
        </p:nvCxnSpPr>
        <p:spPr>
          <a:xfrm flipH="1">
            <a:off x="3651251" y="2619282"/>
            <a:ext cx="2422525" cy="136048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8" idx="2"/>
          </p:cNvCxnSpPr>
          <p:nvPr/>
        </p:nvCxnSpPr>
        <p:spPr>
          <a:xfrm>
            <a:off x="6073775" y="2619282"/>
            <a:ext cx="0" cy="136048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2"/>
          </p:cNvCxnSpPr>
          <p:nvPr/>
        </p:nvCxnSpPr>
        <p:spPr>
          <a:xfrm>
            <a:off x="6073775" y="2619282"/>
            <a:ext cx="2420938" cy="136048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944F594-98CA-487D-98A1-62479BF8D74E}" type="slidenum">
              <a:rPr lang="en-US" altLang="en-US" sz="10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71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2"/>
          <p:cNvSpPr txBox="1">
            <a:spLocks noChangeArrowheads="1"/>
          </p:cNvSpPr>
          <p:nvPr/>
        </p:nvSpPr>
        <p:spPr bwMode="auto">
          <a:xfrm>
            <a:off x="3609147" y="208666"/>
            <a:ext cx="49207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u="sng" dirty="0"/>
              <a:t>Summary of Reports by Module</a:t>
            </a:r>
          </a:p>
        </p:txBody>
      </p:sp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4645272" y="737355"/>
            <a:ext cx="28485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Pilot Day 1 Reports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155"/>
              </p:ext>
            </p:extLst>
          </p:nvPr>
        </p:nvGraphicFramePr>
        <p:xfrm>
          <a:off x="1082114" y="1260178"/>
          <a:ext cx="10165965" cy="341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86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03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270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0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Module</a:t>
                      </a:r>
                      <a:endParaRPr lang="en-US" sz="2000" dirty="0"/>
                    </a:p>
                  </a:txBody>
                  <a:tcPr marL="91438" marR="91438" marT="45710" marB="457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Number of Reports</a:t>
                      </a:r>
                      <a:endParaRPr lang="en-US" sz="2000" dirty="0"/>
                    </a:p>
                  </a:txBody>
                  <a:tcPr marL="91438" marR="91438" marT="45710" marB="4571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UCD Installed Cognos Reports</a:t>
                      </a:r>
                    </a:p>
                  </a:txBody>
                  <a:tcPr marL="68578" marR="68578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90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Absence Management</a:t>
                      </a:r>
                      <a:endParaRPr lang="en-US" sz="2000" dirty="0"/>
                    </a:p>
                  </a:txBody>
                  <a:tcPr marL="91438" marR="91438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 marL="91438" marR="91438" marT="45710" marB="45710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78" marR="6857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390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Benefits</a:t>
                      </a:r>
                      <a:endParaRPr lang="en-US" sz="2000" dirty="0"/>
                    </a:p>
                  </a:txBody>
                  <a:tcPr marL="91438" marR="91438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 marL="91438" marR="91438" marT="45710" marB="45710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578" marR="6857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390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Payroll</a:t>
                      </a:r>
                      <a:endParaRPr lang="en-US" sz="2000" dirty="0"/>
                    </a:p>
                  </a:txBody>
                  <a:tcPr marL="91438" marR="91438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11</a:t>
                      </a:r>
                      <a:endParaRPr lang="en-US" sz="2000" dirty="0"/>
                    </a:p>
                  </a:txBody>
                  <a:tcPr marL="91438" marR="91438" marT="45710" marB="45710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78" marR="68578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390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Compensation</a:t>
                      </a:r>
                      <a:endParaRPr lang="en-US" sz="2000" dirty="0"/>
                    </a:p>
                  </a:txBody>
                  <a:tcPr marL="91438" marR="91438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16</a:t>
                      </a:r>
                      <a:endParaRPr lang="en-US" sz="2000" dirty="0"/>
                    </a:p>
                  </a:txBody>
                  <a:tcPr marL="91438" marR="91438" marT="45710" marB="45710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8578" marR="68578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390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GL Integration</a:t>
                      </a:r>
                      <a:endParaRPr lang="en-US" sz="2000" dirty="0"/>
                    </a:p>
                  </a:txBody>
                  <a:tcPr marL="91438" marR="91438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23</a:t>
                      </a:r>
                      <a:endParaRPr lang="en-US" sz="2000" dirty="0"/>
                    </a:p>
                  </a:txBody>
                  <a:tcPr marL="91438" marR="91438" marT="45710" marB="45710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578" marR="68578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390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Workforce Administration</a:t>
                      </a:r>
                      <a:endParaRPr lang="en-US" sz="2000" dirty="0"/>
                    </a:p>
                  </a:txBody>
                  <a:tcPr marL="91438" marR="91438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44</a:t>
                      </a:r>
                      <a:endParaRPr lang="en-US" sz="2000" dirty="0"/>
                    </a:p>
                  </a:txBody>
                  <a:tcPr marL="91438" marR="91438" marT="45710" marB="45710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8578" marR="68578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3906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Total Reports</a:t>
                      </a:r>
                      <a:endParaRPr lang="en-US" sz="2000" b="1" dirty="0"/>
                    </a:p>
                  </a:txBody>
                  <a:tcPr marL="91438" marR="91438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103</a:t>
                      </a:r>
                      <a:endParaRPr lang="en-US" sz="2000" b="1" dirty="0"/>
                    </a:p>
                  </a:txBody>
                  <a:tcPr marL="91438" marR="91438" marT="45710" marB="45710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53</a:t>
                      </a:r>
                      <a:endParaRPr lang="en-US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8" marR="68578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745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C6EE80-8632-4E5F-A7EC-8FEEE7244A8E}" type="slidenum">
              <a:rPr lang="en-US" altLang="en-US" sz="10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000">
              <a:solidFill>
                <a:srgbClr val="898989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17091" y="4806534"/>
            <a:ext cx="81309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Out of 53 installed reports, 14 are PS Query </a:t>
            </a:r>
            <a:r>
              <a:rPr lang="en-US" alt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Cognos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reports</a:t>
            </a:r>
          </a:p>
          <a:p>
            <a:endParaRPr lang="en-US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Next batch of reports code – Not before November 2017</a:t>
            </a:r>
          </a:p>
        </p:txBody>
      </p:sp>
    </p:spTree>
    <p:extLst>
      <p:ext uri="{BB962C8B-B14F-4D97-AF65-F5344CB8AC3E}">
        <p14:creationId xmlns:p14="http://schemas.microsoft.com/office/powerpoint/2010/main" val="195613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94729" y="1917208"/>
            <a:ext cx="5410200" cy="114307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sz="2400" dirty="0" smtClean="0">
                <a:latin typeface="+mn-lt"/>
              </a:rPr>
              <a:t>PPS</a:t>
            </a:r>
            <a:r>
              <a:rPr lang="en-US" sz="2400" dirty="0">
                <a:latin typeface="+mn-lt"/>
              </a:rPr>
              <a:t>: </a:t>
            </a:r>
            <a:r>
              <a:rPr lang="en-US" sz="2400" dirty="0" smtClean="0">
                <a:latin typeface="+mn-lt"/>
              </a:rPr>
              <a:t>Person-Appointment-Distribution</a:t>
            </a:r>
            <a:r>
              <a:rPr lang="en-US" sz="2400" dirty="0">
                <a:latin typeface="+mn-lt"/>
              </a:rPr>
              <a:t/>
            </a:r>
            <a:br>
              <a:rPr lang="en-US" sz="2400" dirty="0">
                <a:latin typeface="+mn-lt"/>
              </a:rPr>
            </a:br>
            <a:r>
              <a:rPr lang="en-US" sz="2400" dirty="0">
                <a:latin typeface="+mn-lt"/>
              </a:rPr>
              <a:t>UCPath: Position-Job-Person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169" y="793376"/>
            <a:ext cx="2759279" cy="5068364"/>
          </a:xfrm>
          <a:prstGeom prst="rect">
            <a:avLst/>
          </a:prstGeom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4C9A0-02D8-9B42-9D52-09ECB300D8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94729" y="937551"/>
            <a:ext cx="43714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/>
              <a:t>Person Data Moving</a:t>
            </a:r>
          </a:p>
        </p:txBody>
      </p:sp>
    </p:spTree>
    <p:extLst>
      <p:ext uri="{BB962C8B-B14F-4D97-AF65-F5344CB8AC3E}">
        <p14:creationId xmlns:p14="http://schemas.microsoft.com/office/powerpoint/2010/main" val="32525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6880" y="1645024"/>
            <a:ext cx="7620001" cy="3486083"/>
          </a:xfrm>
        </p:spPr>
        <p:txBody>
          <a:bodyPr/>
          <a:lstStyle/>
          <a:p>
            <a:pPr algn="l"/>
            <a:endParaRPr lang="en-US" dirty="0" smtClean="0">
              <a:latin typeface="+mn-lt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Field translates to UCPath (ex: name)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Field can be derived (ex: Academic Senate indicator)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Field has an alternative at the position/job level but interested in how this is currently being used (ex: CBUC)</a:t>
            </a:r>
            <a:endParaRPr lang="en-US" dirty="0">
              <a:latin typeface="+mn-lt"/>
            </a:endParaRPr>
          </a:p>
          <a:p>
            <a:pPr algn="l"/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4C9A0-02D8-9B42-9D52-09ECB300D8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07" y="318246"/>
            <a:ext cx="2409978" cy="52845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66880" y="937138"/>
            <a:ext cx="75453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/>
              <a:t>Person fields fall in to three groups: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1149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70402" y="990600"/>
            <a:ext cx="5383307" cy="646331"/>
          </a:xfrm>
        </p:spPr>
        <p:txBody>
          <a:bodyPr/>
          <a:lstStyle/>
          <a:p>
            <a:pPr algn="l"/>
            <a:r>
              <a:rPr lang="en-US" sz="4000" dirty="0">
                <a:latin typeface="+mn-lt"/>
              </a:rPr>
              <a:t>Employee ID Changing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70402" y="2093248"/>
            <a:ext cx="6041033" cy="3209084"/>
          </a:xfrm>
        </p:spPr>
        <p:txBody>
          <a:bodyPr/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Currently 9 digit character string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New Employee ID will be 8 characters long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The new field will allow up to 11 characters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Future </a:t>
            </a:r>
            <a:r>
              <a:rPr lang="en-US" dirty="0" smtClean="0">
                <a:latin typeface="+mn-lt"/>
              </a:rPr>
              <a:t>discussion</a:t>
            </a:r>
            <a:endParaRPr lang="en-US" dirty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8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4C9A0-02D8-9B42-9D52-09ECB300D8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48" y="824400"/>
            <a:ext cx="2927900" cy="486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228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6274" y="656450"/>
            <a:ext cx="6324600" cy="1200329"/>
          </a:xfrm>
        </p:spPr>
        <p:txBody>
          <a:bodyPr/>
          <a:lstStyle/>
          <a:p>
            <a:pPr algn="l"/>
            <a:r>
              <a:rPr lang="en-US" sz="4000" dirty="0">
                <a:latin typeface="+mn-lt"/>
              </a:rPr>
              <a:t>Home Department </a:t>
            </a:r>
            <a:r>
              <a:rPr lang="en-US" sz="4000" dirty="0" smtClean="0">
                <a:latin typeface="+mn-lt"/>
              </a:rPr>
              <a:t>Number:</a:t>
            </a:r>
            <a:r>
              <a:rPr lang="en-US" sz="4000" dirty="0">
                <a:latin typeface="+mn-lt"/>
              </a:rPr>
              <a:t/>
            </a:r>
            <a:br>
              <a:rPr lang="en-US" sz="4000" dirty="0">
                <a:latin typeface="+mn-lt"/>
              </a:rPr>
            </a:br>
            <a:r>
              <a:rPr lang="en-US" sz="4000" dirty="0" smtClean="0">
                <a:latin typeface="+mn-lt"/>
              </a:rPr>
              <a:t>UC Davis </a:t>
            </a:r>
            <a:r>
              <a:rPr lang="en-US" sz="4000" dirty="0">
                <a:latin typeface="+mn-lt"/>
              </a:rPr>
              <a:t>Health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7000" y="2057400"/>
            <a:ext cx="6858000" cy="1346010"/>
          </a:xfrm>
        </p:spPr>
        <p:txBody>
          <a:bodyPr/>
          <a:lstStyle/>
          <a:p>
            <a:pPr algn="l"/>
            <a:endParaRPr lang="en-US" dirty="0" smtClean="0"/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4C9A0-02D8-9B42-9D52-09ECB300D8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6274" y="2057400"/>
            <a:ext cx="74182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Currently Using </a:t>
            </a:r>
            <a:r>
              <a:rPr lang="en-US" sz="2400" dirty="0" smtClean="0"/>
              <a:t>PeopleSoft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Using 8 Digits Department </a:t>
            </a:r>
            <a:r>
              <a:rPr lang="en-US" sz="2400" dirty="0" smtClean="0"/>
              <a:t>Numbers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PS to PPS Feed Mapping 8 Digit Codes to 6 Digit </a:t>
            </a:r>
            <a:r>
              <a:rPr lang="en-US" sz="2400" dirty="0" smtClean="0"/>
              <a:t>Codes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Discussing Impact on </a:t>
            </a:r>
            <a:r>
              <a:rPr lang="en-US" sz="2400" smtClean="0"/>
              <a:t>medical schools</a:t>
            </a:r>
            <a:endParaRPr lang="en-US" sz="24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253" y="656450"/>
            <a:ext cx="2541494" cy="526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7031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5219" y="1030942"/>
            <a:ext cx="5791200" cy="646331"/>
          </a:xfrm>
        </p:spPr>
        <p:txBody>
          <a:bodyPr/>
          <a:lstStyle/>
          <a:p>
            <a:pPr algn="l"/>
            <a:r>
              <a:rPr lang="en-US" sz="4000" dirty="0">
                <a:latin typeface="+mn-lt"/>
              </a:rPr>
              <a:t>Social Security Number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025" y="663390"/>
            <a:ext cx="2389164" cy="502353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4C9A0-02D8-9B42-9D52-09ECB300D8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5219" y="1981200"/>
            <a:ext cx="5637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SSN is not in the </a:t>
            </a:r>
            <a:r>
              <a:rPr lang="en-US" sz="2400" dirty="0" err="1"/>
              <a:t>UCPath</a:t>
            </a:r>
            <a:r>
              <a:rPr lang="en-US" sz="2400" dirty="0"/>
              <a:t> Data Warehouse</a:t>
            </a:r>
          </a:p>
        </p:txBody>
      </p:sp>
    </p:spTree>
    <p:extLst>
      <p:ext uri="{BB962C8B-B14F-4D97-AF65-F5344CB8AC3E}">
        <p14:creationId xmlns:p14="http://schemas.microsoft.com/office/powerpoint/2010/main" val="313969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928" y="94130"/>
            <a:ext cx="8404414" cy="607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3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3475" y="898459"/>
            <a:ext cx="4876800" cy="646331"/>
          </a:xfrm>
        </p:spPr>
        <p:txBody>
          <a:bodyPr/>
          <a:lstStyle/>
          <a:p>
            <a:r>
              <a:rPr lang="en-US" sz="4000" dirty="0" smtClean="0">
                <a:latin typeface="+mn-lt"/>
              </a:rPr>
              <a:t>Updates</a:t>
            </a:r>
            <a:endParaRPr lang="en-US" sz="40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3475" y="2039472"/>
            <a:ext cx="5314950" cy="269304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+mn-lt"/>
              </a:rPr>
              <a:t>Full dataset delay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+mn-lt"/>
              </a:rPr>
              <a:t>Number of Data Marts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+mn-lt"/>
              </a:rPr>
              <a:t>Access to Other Units’ Data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+mn-lt"/>
              </a:rPr>
              <a:t>PPS to PS Data Mapped</a:t>
            </a:r>
            <a:endParaRPr lang="en-US" sz="2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4C9A0-02D8-9B42-9D52-09ECB300D8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http://brenvalle.files.wordpress.com/2010/01/uc_dav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482" y="609600"/>
            <a:ext cx="2633817" cy="525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319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419" y="206017"/>
            <a:ext cx="7886700" cy="646331"/>
          </a:xfrm>
        </p:spPr>
        <p:txBody>
          <a:bodyPr/>
          <a:lstStyle/>
          <a:p>
            <a:r>
              <a:rPr lang="en-US" sz="4000" dirty="0" smtClean="0">
                <a:latin typeface="+mn-lt"/>
              </a:rPr>
              <a:t>Technical Workgroup Resources</a:t>
            </a:r>
            <a:endParaRPr lang="en-US" sz="4000" dirty="0">
              <a:latin typeface="+mn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552" y="971615"/>
            <a:ext cx="7068895" cy="382898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4C9A0-02D8-9B42-9D52-09ECB300D8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0" y="4800601"/>
            <a:ext cx="830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https://ucdavis365-my.sharepoint.com/personal/cffsmith_ucdavis_edu/_layouts/15/onedrive.aspx?e=5%3A714372f8c3544a979b01bfbc7b8e5c28&amp;id=%2Fpersonal%2Fcffsmith%5Fucdavis%5Fedu%2FDocuments%2FUCPath%2FUCPath%20Technical%20Workgroup&amp;FolderCTID=0x0120007EA3A131B0CB4748A997E410FC2B3F43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29987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brenvalle.files.wordpress.com/2010/01/uc_davi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51" y="839955"/>
            <a:ext cx="3554507" cy="494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ape 62"/>
          <p:cNvSpPr txBox="1">
            <a:spLocks/>
          </p:cNvSpPr>
          <p:nvPr/>
        </p:nvSpPr>
        <p:spPr>
          <a:xfrm>
            <a:off x="5160366" y="839955"/>
            <a:ext cx="5353396" cy="6096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b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pPr algn="l">
              <a:buSzPct val="25000"/>
            </a:pPr>
            <a:r>
              <a:rPr lang="en-US" sz="4000" dirty="0">
                <a:latin typeface="+mn-lt"/>
              </a:rPr>
              <a:t>Topics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4C9A0-02D8-9B42-9D52-09ECB300D8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60366" y="1449555"/>
            <a:ext cx="565819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/>
              <a:t>Architecture and </a:t>
            </a:r>
            <a:r>
              <a:rPr lang="en-US" sz="2400" dirty="0" smtClean="0"/>
              <a:t>Resources</a:t>
            </a:r>
            <a:endParaRPr lang="en-US" sz="2400" dirty="0"/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 smtClean="0"/>
              <a:t>Overview</a:t>
            </a:r>
            <a:endParaRPr lang="en-US" sz="2400" dirty="0"/>
          </a:p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en-US" sz="2400" dirty="0"/>
              <a:t>Position – Job – </a:t>
            </a:r>
            <a:r>
              <a:rPr lang="en-US" sz="2400" dirty="0" smtClean="0"/>
              <a:t>Person</a:t>
            </a:r>
            <a:endParaRPr lang="en-US" sz="2400" dirty="0" smtClean="0"/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 smtClean="0"/>
              <a:t>Employee </a:t>
            </a:r>
            <a:r>
              <a:rPr lang="en-US" sz="2400" dirty="0"/>
              <a:t>ID, Home </a:t>
            </a:r>
            <a:r>
              <a:rPr lang="en-US" sz="2400" dirty="0" smtClean="0"/>
              <a:t>Department</a:t>
            </a:r>
            <a:endParaRPr lang="en-US" sz="2400" dirty="0"/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/>
              <a:t>Social Security </a:t>
            </a:r>
            <a:r>
              <a:rPr lang="en-US" sz="2400" dirty="0" smtClean="0"/>
              <a:t>Number</a:t>
            </a:r>
            <a:endParaRPr lang="en-US" sz="2400" dirty="0"/>
          </a:p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en-US" sz="2400" dirty="0"/>
              <a:t>Timeline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 smtClean="0"/>
              <a:t>Updates</a:t>
            </a:r>
            <a:endParaRPr lang="en-US" sz="2400" dirty="0"/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/>
              <a:t>Technical Workgroup resources</a:t>
            </a:r>
          </a:p>
        </p:txBody>
      </p:sp>
    </p:spTree>
    <p:extLst>
      <p:ext uri="{BB962C8B-B14F-4D97-AF65-F5344CB8AC3E}">
        <p14:creationId xmlns:p14="http://schemas.microsoft.com/office/powerpoint/2010/main" val="420919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04741"/>
            <a:ext cx="10515600" cy="646331"/>
          </a:xfrm>
        </p:spPr>
        <p:txBody>
          <a:bodyPr/>
          <a:lstStyle/>
          <a:p>
            <a:r>
              <a:rPr lang="en-US" sz="4000" dirty="0" smtClean="0">
                <a:latin typeface="+mn-lt"/>
              </a:rPr>
              <a:t>Preparing for </a:t>
            </a:r>
            <a:r>
              <a:rPr lang="en-US" sz="4000" dirty="0" err="1" smtClean="0">
                <a:latin typeface="+mn-lt"/>
              </a:rPr>
              <a:t>UCPath</a:t>
            </a:r>
            <a:endParaRPr lang="en-US" sz="40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692153" cy="2028248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Update department data prior to </a:t>
            </a:r>
            <a:r>
              <a:rPr lang="en-US" dirty="0" err="1" smtClean="0">
                <a:latin typeface="+mn-lt"/>
              </a:rPr>
              <a:t>UCPath</a:t>
            </a:r>
            <a:r>
              <a:rPr lang="en-US" dirty="0" smtClean="0">
                <a:latin typeface="+mn-lt"/>
              </a:rPr>
              <a:t> deployment</a:t>
            </a:r>
          </a:p>
          <a:p>
            <a:r>
              <a:rPr lang="en-US" dirty="0" smtClean="0">
                <a:latin typeface="+mn-lt"/>
              </a:rPr>
              <a:t>Follow </a:t>
            </a:r>
            <a:r>
              <a:rPr lang="en-US" dirty="0" err="1" smtClean="0">
                <a:latin typeface="+mn-lt"/>
              </a:rPr>
              <a:t>UCPath</a:t>
            </a:r>
            <a:r>
              <a:rPr lang="en-US" dirty="0" smtClean="0">
                <a:latin typeface="+mn-lt"/>
              </a:rPr>
              <a:t> </a:t>
            </a:r>
            <a:r>
              <a:rPr lang="en-US" dirty="0" smtClean="0">
                <a:latin typeface="+mn-lt"/>
                <a:hlinkClick r:id="rId3"/>
              </a:rPr>
              <a:t>news and updates</a:t>
            </a:r>
            <a:endParaRPr lang="en-US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Participate in training </a:t>
            </a:r>
          </a:p>
          <a:p>
            <a:r>
              <a:rPr lang="en-US" dirty="0" smtClean="0">
                <a:latin typeface="+mn-lt"/>
              </a:rPr>
              <a:t>Spread the word!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4C9A0-02D8-9B42-9D52-09ECB300D87F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353" y="1351072"/>
            <a:ext cx="3971365" cy="462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47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04741"/>
            <a:ext cx="10515600" cy="646331"/>
          </a:xfrm>
        </p:spPr>
        <p:txBody>
          <a:bodyPr/>
          <a:lstStyle/>
          <a:p>
            <a:r>
              <a:rPr lang="en-US" sz="4000" dirty="0" smtClean="0">
                <a:latin typeface="+mn-lt"/>
              </a:rPr>
              <a:t>Information and Resources</a:t>
            </a:r>
            <a:endParaRPr lang="en-US" sz="40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52704"/>
            <a:ext cx="5159188" cy="43550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>
                <a:latin typeface="+mn-lt"/>
              </a:rPr>
              <a:t>Email: </a:t>
            </a:r>
            <a:r>
              <a:rPr lang="en-US" dirty="0" smtClean="0">
                <a:latin typeface="+mn-lt"/>
                <a:hlinkClick r:id="rId3"/>
              </a:rPr>
              <a:t>ucpath@ucdavis.edu</a:t>
            </a:r>
            <a:endParaRPr lang="en-US" dirty="0" smtClean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dirty="0" smtClean="0">
                <a:latin typeface="+mn-lt"/>
              </a:rPr>
              <a:t>Website: </a:t>
            </a:r>
            <a:r>
              <a:rPr lang="en-US" dirty="0" smtClean="0">
                <a:latin typeface="+mn-lt"/>
                <a:hlinkClick r:id="rId4" action="ppaction://hlinkfile"/>
              </a:rPr>
              <a:t>ucpath.ucdavis.edu </a:t>
            </a:r>
            <a:endParaRPr lang="en-US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dirty="0" smtClean="0">
                <a:latin typeface="+mn-lt"/>
              </a:rPr>
              <a:t>Training schedule and resources to be posted on the </a:t>
            </a:r>
            <a:r>
              <a:rPr lang="en-US" dirty="0" err="1" smtClean="0">
                <a:latin typeface="+mn-lt"/>
              </a:rPr>
              <a:t>UCPath</a:t>
            </a:r>
            <a:r>
              <a:rPr lang="en-US" dirty="0" smtClean="0">
                <a:latin typeface="+mn-lt"/>
              </a:rPr>
              <a:t> website approximately four months before go-live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+mn-lt"/>
              </a:rPr>
              <a:t>Sign up for the </a:t>
            </a:r>
            <a:r>
              <a:rPr lang="en-US" dirty="0" err="1">
                <a:latin typeface="+mn-lt"/>
              </a:rPr>
              <a:t>UCPath</a:t>
            </a:r>
            <a:r>
              <a:rPr lang="en-US" dirty="0">
                <a:latin typeface="+mn-lt"/>
              </a:rPr>
              <a:t> newsletter at </a:t>
            </a:r>
            <a:r>
              <a:rPr lang="en-US" dirty="0" smtClean="0">
                <a:latin typeface="+mn-lt"/>
                <a:hlinkClick r:id="rId4" action="ppaction://hlinkfile"/>
              </a:rPr>
              <a:t>ucpath.ucdavis.edu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4C9A0-02D8-9B42-9D52-09ECB300D87F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9812" y="1652704"/>
            <a:ext cx="5901679" cy="33887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468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152" y="2499525"/>
            <a:ext cx="10811436" cy="2419124"/>
          </a:xfrm>
        </p:spPr>
        <p:txBody>
          <a:bodyPr/>
          <a:lstStyle/>
          <a:p>
            <a:pPr algn="ctr"/>
            <a:r>
              <a:rPr lang="en-US" sz="4800" dirty="0" smtClean="0">
                <a:latin typeface="+mn-lt"/>
              </a:rPr>
              <a:t>Questions?</a:t>
            </a:r>
            <a:br>
              <a:rPr lang="en-US" sz="4800" dirty="0" smtClean="0">
                <a:latin typeface="+mn-lt"/>
              </a:rPr>
            </a:br>
            <a:r>
              <a:rPr lang="en-US" sz="4800" dirty="0" smtClean="0">
                <a:latin typeface="+mn-lt"/>
              </a:rPr>
              <a:t/>
            </a:r>
            <a:br>
              <a:rPr lang="en-US" sz="4800" dirty="0" smtClean="0">
                <a:latin typeface="+mn-lt"/>
              </a:rPr>
            </a:br>
            <a:r>
              <a:rPr lang="en-US" dirty="0" smtClean="0">
                <a:latin typeface="+mn-lt"/>
              </a:rPr>
              <a:t>Contact the </a:t>
            </a:r>
            <a:r>
              <a:rPr lang="en-US" dirty="0" err="1" smtClean="0">
                <a:latin typeface="+mn-lt"/>
              </a:rPr>
              <a:t>UCPath</a:t>
            </a:r>
            <a:r>
              <a:rPr lang="en-US" dirty="0" smtClean="0">
                <a:latin typeface="+mn-lt"/>
              </a:rPr>
              <a:t> Project Team at </a:t>
            </a:r>
            <a:br>
              <a:rPr lang="en-US" dirty="0" smtClean="0">
                <a:latin typeface="+mn-lt"/>
              </a:rPr>
            </a:br>
            <a:r>
              <a:rPr lang="en-US" u="sng" dirty="0">
                <a:latin typeface="+mn-lt"/>
              </a:rPr>
              <a:t>u</a:t>
            </a:r>
            <a:r>
              <a:rPr lang="en-US" u="sng" dirty="0" smtClean="0">
                <a:latin typeface="+mn-lt"/>
              </a:rPr>
              <a:t>cpath@ucdavis.edu </a:t>
            </a:r>
            <a:endParaRPr lang="en-US" u="sng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4C9A0-02D8-9B42-9D52-09ECB300D87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39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04741"/>
            <a:ext cx="10515600" cy="646331"/>
          </a:xfrm>
        </p:spPr>
        <p:txBody>
          <a:bodyPr/>
          <a:lstStyle/>
          <a:p>
            <a:r>
              <a:rPr lang="en-US" sz="4000" dirty="0" smtClean="0">
                <a:latin typeface="+mn-lt"/>
              </a:rPr>
              <a:t>Risks: Why We Need UCPath</a:t>
            </a:r>
            <a:endParaRPr lang="en-US" sz="40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06237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>
                <a:latin typeface="+mn-lt"/>
              </a:rPr>
              <a:t>11 different payroll technologies system-wide.</a:t>
            </a:r>
          </a:p>
          <a:p>
            <a:pPr>
              <a:lnSpc>
                <a:spcPct val="100000"/>
              </a:lnSpc>
            </a:pPr>
            <a:r>
              <a:rPr lang="en-US" dirty="0" smtClean="0">
                <a:latin typeface="+mn-lt"/>
              </a:rPr>
              <a:t>Existing systems require manual calculations and processes, which can result in avoidable errors and rework.</a:t>
            </a:r>
          </a:p>
          <a:p>
            <a:pPr>
              <a:lnSpc>
                <a:spcPct val="100000"/>
              </a:lnSpc>
            </a:pPr>
            <a:r>
              <a:rPr lang="en-US" dirty="0" smtClean="0">
                <a:latin typeface="+mn-lt"/>
              </a:rPr>
              <a:t>Existing technologies are insufficient for UC’s complex employee population and changing business needs.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+mn-lt"/>
              </a:rPr>
              <a:t>Existing systems are nearly 40 years old</a:t>
            </a:r>
            <a:r>
              <a:rPr lang="en-US" dirty="0" smtClean="0">
                <a:latin typeface="+mn-lt"/>
              </a:rPr>
              <a:t>!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4C9A0-02D8-9B42-9D52-09ECB300D8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139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04741"/>
            <a:ext cx="10515600" cy="646331"/>
          </a:xfrm>
        </p:spPr>
        <p:txBody>
          <a:bodyPr/>
          <a:lstStyle/>
          <a:p>
            <a:r>
              <a:rPr lang="en-US" sz="4000" dirty="0" smtClean="0">
                <a:latin typeface="+mn-lt"/>
              </a:rPr>
              <a:t>Changing the Way We Work</a:t>
            </a:r>
            <a:endParaRPr lang="en-US" sz="40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4C9A0-02D8-9B42-9D52-09ECB300D87F}" type="slidenum">
              <a:rPr lang="en-US" smtClean="0"/>
              <a:t>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058891" y="2186804"/>
            <a:ext cx="4294909" cy="2596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Business transformation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Efficiency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Productivity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Shared services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855" y="1683430"/>
            <a:ext cx="5412590" cy="360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865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655" y="791652"/>
            <a:ext cx="11492345" cy="646331"/>
          </a:xfrm>
        </p:spPr>
        <p:txBody>
          <a:bodyPr/>
          <a:lstStyle/>
          <a:p>
            <a:r>
              <a:rPr lang="en-US" sz="4000" dirty="0" smtClean="0">
                <a:latin typeface="+mn-lt"/>
              </a:rPr>
              <a:t>Paving the Way for Future Growth</a:t>
            </a:r>
            <a:endParaRPr lang="en-US" sz="40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4C9A0-02D8-9B42-9D52-09ECB300D87F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293" y="1714982"/>
            <a:ext cx="5323472" cy="4175439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30572" y="1987020"/>
            <a:ext cx="4287982" cy="3656386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 smtClean="0">
                <a:latin typeface="+mn-lt"/>
              </a:rPr>
              <a:t>Utilizing technology to streamline transactions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latin typeface="+mn-lt"/>
              </a:rPr>
              <a:t>Providing system-wide HR information and analytics </a:t>
            </a:r>
            <a:endParaRPr lang="en-US" dirty="0">
              <a:latin typeface="+mn-lt"/>
            </a:endParaRPr>
          </a:p>
          <a:p>
            <a:pPr>
              <a:spcBef>
                <a:spcPts val="1200"/>
              </a:spcBef>
            </a:pPr>
            <a:r>
              <a:rPr lang="en-US" dirty="0" smtClean="0">
                <a:latin typeface="+mn-lt"/>
              </a:rPr>
              <a:t>Freeing </a:t>
            </a:r>
            <a:r>
              <a:rPr lang="en-US" dirty="0">
                <a:latin typeface="+mn-lt"/>
              </a:rPr>
              <a:t>up </a:t>
            </a:r>
            <a:r>
              <a:rPr lang="en-US" dirty="0" smtClean="0">
                <a:latin typeface="+mn-lt"/>
              </a:rPr>
              <a:t>time to let units focus </a:t>
            </a:r>
            <a:r>
              <a:rPr lang="en-US" dirty="0">
                <a:latin typeface="+mn-lt"/>
              </a:rPr>
              <a:t>on the core mission</a:t>
            </a:r>
          </a:p>
          <a:p>
            <a:pPr>
              <a:spcBef>
                <a:spcPts val="1200"/>
              </a:spcBef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2940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704741"/>
            <a:ext cx="10856495" cy="646331"/>
          </a:xfrm>
        </p:spPr>
        <p:txBody>
          <a:bodyPr/>
          <a:lstStyle/>
          <a:p>
            <a:r>
              <a:rPr lang="en-US" sz="4000" dirty="0" smtClean="0">
                <a:latin typeface="+mn-lt"/>
              </a:rPr>
              <a:t>Putting More Options in Employees’ Hands</a:t>
            </a:r>
            <a:endParaRPr lang="en-US" sz="40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4C9A0-02D8-9B42-9D52-09ECB300D87F}" type="slidenum">
              <a:rPr lang="en-US" smtClean="0"/>
              <a:t>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691016" y="2537960"/>
            <a:ext cx="46689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b="1" dirty="0" smtClean="0"/>
              <a:t>Employee Self-Service: 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A</a:t>
            </a:r>
            <a:r>
              <a:rPr lang="en-US" sz="2800" dirty="0" smtClean="0"/>
              <a:t> </a:t>
            </a:r>
            <a:r>
              <a:rPr lang="en-US" sz="2800" dirty="0"/>
              <a:t>new way to manage your payroll, benefits and employee information. 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619" y="1930322"/>
            <a:ext cx="5482149" cy="384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44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7131" y="251670"/>
            <a:ext cx="10515600" cy="646331"/>
          </a:xfrm>
        </p:spPr>
        <p:txBody>
          <a:bodyPr/>
          <a:lstStyle/>
          <a:p>
            <a:r>
              <a:rPr lang="en-US" sz="4000" dirty="0" smtClean="0">
                <a:latin typeface="+mn-lt"/>
              </a:rPr>
              <a:t>UCPath Implementation Sequence</a:t>
            </a:r>
            <a:endParaRPr lang="en-US" sz="4000" dirty="0">
              <a:latin typeface="+mn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35534" y="1006641"/>
            <a:ext cx="7100601" cy="492023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4C9A0-02D8-9B42-9D52-09ECB300D87F}" type="slidenum">
              <a:rPr lang="en-US" smtClean="0"/>
              <a:t>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529532" y="1389378"/>
            <a:ext cx="2096219" cy="4537495"/>
          </a:xfrm>
          <a:prstGeom prst="rect">
            <a:avLst/>
          </a:prstGeom>
          <a:noFill/>
          <a:ln w="3175">
            <a:solidFill>
              <a:srgbClr val="92D050"/>
            </a:solidFill>
          </a:ln>
          <a:effectLst>
            <a:glow rad="101600">
              <a:srgbClr val="92D05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25063" y="2893774"/>
            <a:ext cx="253041" cy="2277374"/>
          </a:xfrm>
          <a:prstGeom prst="rect">
            <a:avLst/>
          </a:prstGeom>
          <a:solidFill>
            <a:srgbClr val="66FF66"/>
          </a:solidFill>
          <a:ln w="1905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30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4C9A0-02D8-9B42-9D52-09ECB300D8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847" y="373470"/>
            <a:ext cx="9650505" cy="54042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48678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62"/>
          <p:cNvSpPr txBox="1">
            <a:spLocks/>
          </p:cNvSpPr>
          <p:nvPr/>
        </p:nvSpPr>
        <p:spPr>
          <a:xfrm>
            <a:off x="3648998" y="224119"/>
            <a:ext cx="8348403" cy="7620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b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pPr algn="l">
              <a:buSzPct val="25000"/>
            </a:pPr>
            <a:r>
              <a:rPr lang="en-US" sz="4000" dirty="0">
                <a:latin typeface="+mn-lt"/>
              </a:rPr>
              <a:t>Tier1 and Tier 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4C9A0-02D8-9B42-9D52-09ECB300D8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59200" y="990600"/>
            <a:ext cx="8128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Tier 1 </a:t>
            </a:r>
            <a:r>
              <a:rPr lang="en-US" sz="2400" dirty="0"/>
              <a:t>– </a:t>
            </a:r>
            <a:r>
              <a:rPr lang="en-US" sz="2800" dirty="0"/>
              <a:t>Provides or receives data from </a:t>
            </a:r>
            <a:r>
              <a:rPr lang="en-US" sz="2800" dirty="0" err="1"/>
              <a:t>UCPath</a:t>
            </a:r>
            <a:endParaRPr lang="en-US" sz="2800" dirty="0"/>
          </a:p>
          <a:p>
            <a:r>
              <a:rPr lang="en-US" sz="2400" b="1" dirty="0"/>
              <a:t>Tier N </a:t>
            </a:r>
            <a:r>
              <a:rPr lang="en-US" sz="2400" dirty="0"/>
              <a:t>– </a:t>
            </a:r>
            <a:r>
              <a:rPr lang="en-US" sz="2800" dirty="0" err="1"/>
              <a:t>Datamart</a:t>
            </a:r>
            <a:r>
              <a:rPr lang="en-US" sz="2800" dirty="0"/>
              <a:t> data a day later after Central </a:t>
            </a:r>
            <a:r>
              <a:rPr lang="en-US" sz="2800" dirty="0" smtClean="0"/>
              <a:t>DDODS </a:t>
            </a:r>
            <a:r>
              <a:rPr lang="en-US" sz="2800" dirty="0"/>
              <a:t>and local data transformations </a:t>
            </a:r>
          </a:p>
          <a:p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Tier 1 first test end of June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High level meetings with Tier 1 partners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Technical and Project work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Regroup/Update mid-May </a:t>
            </a:r>
          </a:p>
          <a:p>
            <a:pPr lvl="1"/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Tier 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Working on ODS mappings to PPS values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Mapping Parking data first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Generate timeline for rest of mappings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80" y="1223940"/>
            <a:ext cx="2522071" cy="41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20160801" id="{E74E6C74-D019-F849-983D-B39A37F4EA4C}" vid="{2C760239-E6E0-FE4B-90CD-3C71475047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Presentation_20160801</Template>
  <TotalTime>2257</TotalTime>
  <Words>944</Words>
  <Application>Microsoft Office PowerPoint</Application>
  <PresentationFormat>Widescreen</PresentationFormat>
  <Paragraphs>195</Paragraphs>
  <Slides>22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Proxima Nova</vt:lpstr>
      <vt:lpstr>Custom Design</vt:lpstr>
      <vt:lpstr>UCPath Overview PPS Data Warehouse to UCPath Data Warehouse</vt:lpstr>
      <vt:lpstr>PowerPoint Presentation</vt:lpstr>
      <vt:lpstr>Risks: Why We Need UCPath</vt:lpstr>
      <vt:lpstr>Changing the Way We Work</vt:lpstr>
      <vt:lpstr>Paving the Way for Future Growth</vt:lpstr>
      <vt:lpstr>Putting More Options in Employees’ Hands</vt:lpstr>
      <vt:lpstr>UCPath Implementation Sequence</vt:lpstr>
      <vt:lpstr>PowerPoint Presentation</vt:lpstr>
      <vt:lpstr>PowerPoint Presentation</vt:lpstr>
      <vt:lpstr>PowerPoint Presentation</vt:lpstr>
      <vt:lpstr>PowerPoint Presentation</vt:lpstr>
      <vt:lpstr>PPS: Person-Appointment-Distribution UCPath: Position-Job-Person</vt:lpstr>
      <vt:lpstr>PowerPoint Presentation</vt:lpstr>
      <vt:lpstr>Employee ID Changing</vt:lpstr>
      <vt:lpstr>Home Department Number: UC Davis Health</vt:lpstr>
      <vt:lpstr>Social Security Number</vt:lpstr>
      <vt:lpstr>PowerPoint Presentation</vt:lpstr>
      <vt:lpstr>Updates</vt:lpstr>
      <vt:lpstr>Technical Workgroup Resources</vt:lpstr>
      <vt:lpstr>Preparing for UCPath</vt:lpstr>
      <vt:lpstr>Information and Resources</vt:lpstr>
      <vt:lpstr>Questions?  Contact the UCPath Project Team at  ucpath@ucdavis.edu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Jay Leek</dc:creator>
  <cp:keywords/>
  <dc:description/>
  <cp:lastModifiedBy>Everett Wilson</cp:lastModifiedBy>
  <cp:revision>148</cp:revision>
  <cp:lastPrinted>2017-08-16T17:08:17Z</cp:lastPrinted>
  <dcterms:created xsi:type="dcterms:W3CDTF">2016-08-18T19:00:53Z</dcterms:created>
  <dcterms:modified xsi:type="dcterms:W3CDTF">2017-09-12T16:18:48Z</dcterms:modified>
  <cp:category/>
</cp:coreProperties>
</file>