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satOff val="12166"/>
              <a:lumOff val="-13042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8FA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 b="def" i="def"/>
      <a:tcStyle>
        <a:tcBdr/>
        <a:fill>
          <a:solidFill>
            <a:srgbClr val="E4E4E0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5" name="Shape 12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"/>
          <p:cNvSpPr/>
          <p:nvPr/>
        </p:nvSpPr>
        <p:spPr>
          <a:xfrm>
            <a:off x="571500" y="4749800"/>
            <a:ext cx="11868094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571500" y="1320800"/>
            <a:ext cx="11861800" cy="3175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571500" y="5016500"/>
            <a:ext cx="11861800" cy="101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9842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SzTx/>
              <a:buFontTx/>
              <a:buNone/>
              <a:defRPr sz="26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102" name="“Type a quote here.”"/>
          <p:cNvSpPr txBox="1"/>
          <p:nvPr>
            <p:ph type="body" sz="quarter" idx="14"/>
          </p:nvPr>
        </p:nvSpPr>
        <p:spPr>
          <a:xfrm>
            <a:off x="1270000" y="4292600"/>
            <a:ext cx="10464800" cy="71120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 defTabSz="457200">
              <a:spcBef>
                <a:spcPts val="2400"/>
              </a:spcBef>
              <a:buSzTx/>
              <a:buFontTx/>
              <a:buNone/>
              <a:defRPr sz="4000"/>
            </a:lvl1pPr>
          </a:lstStyle>
          <a:p>
            <a:pPr/>
            <a:r>
              <a:t>“Type a quote here.”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"/>
          <p:cNvSpPr/>
          <p:nvPr/>
        </p:nvSpPr>
        <p:spPr>
          <a:xfrm>
            <a:off x="7543800" y="7975599"/>
            <a:ext cx="1" cy="14225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3" name="Image"/>
          <p:cNvSpPr/>
          <p:nvPr>
            <p:ph type="pic" idx="13"/>
          </p:nvPr>
        </p:nvSpPr>
        <p:spPr>
          <a:xfrm>
            <a:off x="0" y="0"/>
            <a:ext cx="13004800" cy="7594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Title Text"/>
          <p:cNvSpPr txBox="1"/>
          <p:nvPr>
            <p:ph type="title"/>
          </p:nvPr>
        </p:nvSpPr>
        <p:spPr>
          <a:xfrm>
            <a:off x="1409700" y="7785100"/>
            <a:ext cx="5791200" cy="1701800"/>
          </a:xfrm>
          <a:prstGeom prst="rect">
            <a:avLst/>
          </a:prstGeom>
        </p:spPr>
        <p:txBody>
          <a:bodyPr anchor="ctr"/>
          <a:lstStyle>
            <a:lvl1pPr algn="r"/>
          </a:lstStyle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sz="quarter" idx="1"/>
          </p:nvPr>
        </p:nvSpPr>
        <p:spPr>
          <a:xfrm>
            <a:off x="7848600" y="8470900"/>
            <a:ext cx="4953000" cy="508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 txBox="1"/>
          <p:nvPr>
            <p:ph type="title"/>
          </p:nvPr>
        </p:nvSpPr>
        <p:spPr>
          <a:xfrm>
            <a:off x="571500" y="3289300"/>
            <a:ext cx="11861800" cy="3175000"/>
          </a:xfrm>
          <a:prstGeom prst="rect">
            <a:avLst/>
          </a:prstGeom>
        </p:spPr>
        <p:txBody>
          <a:bodyPr anchor="ctr"/>
          <a:lstStyle/>
          <a:p>
            <a:pPr/>
            <a:r>
              <a:t>Title Text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"/>
          <p:cNvSpPr/>
          <p:nvPr/>
        </p:nvSpPr>
        <p:spPr>
          <a:xfrm>
            <a:off x="571500" y="4864100"/>
            <a:ext cx="5334476" cy="5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2" name="Image"/>
          <p:cNvSpPr/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43" name="Title Text"/>
          <p:cNvSpPr txBox="1"/>
          <p:nvPr>
            <p:ph type="title"/>
          </p:nvPr>
        </p:nvSpPr>
        <p:spPr>
          <a:xfrm>
            <a:off x="571500" y="1435100"/>
            <a:ext cx="5334000" cy="3175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4" name="Body Level One…"/>
          <p:cNvSpPr txBox="1"/>
          <p:nvPr>
            <p:ph type="body" sz="quarter" idx="1"/>
          </p:nvPr>
        </p:nvSpPr>
        <p:spPr>
          <a:xfrm>
            <a:off x="571500" y="5130800"/>
            <a:ext cx="53340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Line"/>
          <p:cNvSpPr/>
          <p:nvPr/>
        </p:nvSpPr>
        <p:spPr>
          <a:xfrm>
            <a:off x="571500" y="1968500"/>
            <a:ext cx="5073394" cy="133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0" name="Image"/>
          <p:cNvSpPr/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71" name="Title Text"/>
          <p:cNvSpPr txBox="1"/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2" name="Body Level One…"/>
          <p:cNvSpPr txBox="1"/>
          <p:nvPr>
            <p:ph type="body" sz="half" idx="1"/>
          </p:nvPr>
        </p:nvSpPr>
        <p:spPr>
          <a:xfrm>
            <a:off x="571500" y="2222500"/>
            <a:ext cx="5080000" cy="6667500"/>
          </a:xfrm>
          <a:prstGeom prst="rect">
            <a:avLst/>
          </a:prstGeom>
        </p:spPr>
        <p:txBody>
          <a:bodyPr/>
          <a:lstStyle>
            <a:lvl1pPr marL="3302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604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906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208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6510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" name="Slide Number"/>
          <p:cNvSpPr txBox="1"/>
          <p:nvPr>
            <p:ph type="sldNum" sz="quarter" idx="2"/>
          </p:nvPr>
        </p:nvSpPr>
        <p:spPr>
          <a:xfrm>
            <a:off x="510743" y="9199778"/>
            <a:ext cx="312014" cy="299822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Body Level One…"/>
          <p:cNvSpPr txBox="1"/>
          <p:nvPr>
            <p:ph type="body" idx="1"/>
          </p:nvPr>
        </p:nvSpPr>
        <p:spPr>
          <a:xfrm>
            <a:off x="889000" y="889000"/>
            <a:ext cx="11214100" cy="79629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Line"/>
          <p:cNvSpPr/>
          <p:nvPr/>
        </p:nvSpPr>
        <p:spPr>
          <a:xfrm flipH="1">
            <a:off x="9055098" y="508000"/>
            <a:ext cx="128" cy="797563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9" name="Line"/>
          <p:cNvSpPr/>
          <p:nvPr/>
        </p:nvSpPr>
        <p:spPr>
          <a:xfrm>
            <a:off x="9055096" y="4464050"/>
            <a:ext cx="3448503" cy="5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90" name="Image"/>
          <p:cNvSpPr/>
          <p:nvPr>
            <p:ph type="pic" sz="quarter" idx="13"/>
          </p:nvPr>
        </p:nvSpPr>
        <p:spPr>
          <a:xfrm>
            <a:off x="9220200" y="4622800"/>
            <a:ext cx="3276600" cy="386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1" name="Image"/>
          <p:cNvSpPr/>
          <p:nvPr>
            <p:ph type="pic" sz="quarter" idx="14"/>
          </p:nvPr>
        </p:nvSpPr>
        <p:spPr>
          <a:xfrm>
            <a:off x="9220200" y="508000"/>
            <a:ext cx="3276600" cy="3797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2" name="Image"/>
          <p:cNvSpPr/>
          <p:nvPr>
            <p:ph type="pic" idx="15"/>
          </p:nvPr>
        </p:nvSpPr>
        <p:spPr>
          <a:xfrm>
            <a:off x="520700" y="508000"/>
            <a:ext cx="8369300" cy="7975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520700" y="8661400"/>
            <a:ext cx="8369300" cy="939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/>
          <p:cNvSpPr/>
          <p:nvPr/>
        </p:nvSpPr>
        <p:spPr>
          <a:xfrm>
            <a:off x="571500" y="1968500"/>
            <a:ext cx="11868106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571500" y="330200"/>
            <a:ext cx="11861800" cy="139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571500" y="2222500"/>
            <a:ext cx="11861800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2268199" y="9199778"/>
            <a:ext cx="312015" cy="29982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>
              <a:defRPr sz="14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9pPr>
    </p:bodyStyle>
    <p:otherStyle>
      <a:lvl1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raph Databases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Graph Databases</a:t>
            </a:r>
          </a:p>
        </p:txBody>
      </p:sp>
      <p:sp>
        <p:nvSpPr>
          <p:cNvPr id="128" name="Christopher Thielen, Lead Application Developer, DSS IT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Christopher Thielen, Lead Application Developer, DSS IT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ypher vs SQL: Recommenda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Cypher vs SQL: Recommendations</a:t>
            </a:r>
          </a:p>
        </p:txBody>
      </p:sp>
      <p:sp>
        <p:nvSpPr>
          <p:cNvPr id="159" name="??? (Yes, it is possible.)"/>
          <p:cNvSpPr txBox="1"/>
          <p:nvPr/>
        </p:nvSpPr>
        <p:spPr>
          <a:xfrm>
            <a:off x="2333674" y="3260789"/>
            <a:ext cx="8337452" cy="4826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lvl1pPr>
          </a:lstStyle>
          <a:p>
            <a:pPr/>
            <a:r>
              <a:t>??? (Yes, it is possible.)</a:t>
            </a:r>
          </a:p>
        </p:txBody>
      </p:sp>
      <p:sp>
        <p:nvSpPr>
          <p:cNvPr id="160" name="MATCH (Class{name:'From SQL to NoSQL'})&lt;-[:ENROLLED_IN]-(Student)-[:ENROLLED_IN]-&gt;(c) RETURN c, count(c)"/>
          <p:cNvSpPr txBox="1"/>
          <p:nvPr/>
        </p:nvSpPr>
        <p:spPr>
          <a:xfrm>
            <a:off x="2333674" y="5273610"/>
            <a:ext cx="8337452" cy="12192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lvl1pPr>
          </a:lstStyle>
          <a:p>
            <a:pPr/>
            <a:r>
              <a:t>MATCH (Class{name:'From SQL to NoSQL'})&lt;-[:ENROLLED_IN]-(Student)-[:ENROLLED_IN]-&gt;(c) RETURN c, count(c)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9" grpId="1"/>
      <p:bldP build="whole" bldLvl="1" animBg="1" rev="0" advAuto="0" spid="160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Dem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Demo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he Breadth of the NoSQL Movemen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Breadth of the NoSQL Movement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Relationships Are Dat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Relationships Are Data</a:t>
            </a:r>
          </a:p>
        </p:txBody>
      </p:sp>
      <p:sp>
        <p:nvSpPr>
          <p:cNvPr id="133" name="Join Table as a hack."/>
          <p:cNvSpPr txBox="1"/>
          <p:nvPr/>
        </p:nvSpPr>
        <p:spPr>
          <a:xfrm>
            <a:off x="571499" y="5251730"/>
            <a:ext cx="11861801" cy="647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>
                <a:solidFill>
                  <a:srgbClr val="747474"/>
                </a:solidFill>
              </a:defRPr>
            </a:lvl1pPr>
          </a:lstStyle>
          <a:p>
            <a:pPr/>
            <a:r>
              <a:t>Join Table as a hack.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raph Concep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Graph Concepts</a:t>
            </a:r>
          </a:p>
        </p:txBody>
      </p:sp>
      <p:sp>
        <p:nvSpPr>
          <p:cNvPr id="136" name="Nod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Nodes</a:t>
            </a:r>
          </a:p>
          <a:p>
            <a:pPr/>
            <a:r>
              <a:t>Edges</a:t>
            </a:r>
          </a:p>
          <a:p>
            <a:pPr/>
            <a:r>
              <a:t>Properties</a:t>
            </a:r>
          </a:p>
          <a:p>
            <a:pPr/>
            <a:r>
              <a:t>Relationship complexity grows linearly, not exponentially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ypher vs SQL: Schema cre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Cypher vs SQL: Schema creation</a:t>
            </a:r>
          </a:p>
        </p:txBody>
      </p:sp>
      <p:sp>
        <p:nvSpPr>
          <p:cNvPr id="139" name="CREATE TABLE `students` (…"/>
          <p:cNvSpPr txBox="1"/>
          <p:nvPr/>
        </p:nvSpPr>
        <p:spPr>
          <a:xfrm>
            <a:off x="2333674" y="3076639"/>
            <a:ext cx="8337452" cy="19558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CREATE TABLE `students` (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  `id` int(11) NOT NULL,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  `name` varchar(45) DEFAULT NULL,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  PRIMARY KEY (`id`)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)</a:t>
            </a:r>
          </a:p>
        </p:txBody>
      </p:sp>
      <p:sp>
        <p:nvSpPr>
          <p:cNvPr id="140" name="Not needed."/>
          <p:cNvSpPr txBox="1"/>
          <p:nvPr/>
        </p:nvSpPr>
        <p:spPr>
          <a:xfrm>
            <a:off x="2333674" y="6194360"/>
            <a:ext cx="8337452" cy="4826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lvl1pPr>
          </a:lstStyle>
          <a:p>
            <a:pPr/>
            <a:r>
              <a:t>Not needed.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9" grpId="1"/>
      <p:bldP build="whole" bldLvl="1" animBg="1" rev="0" advAuto="0" spid="140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ypher vs SQL: Insert dat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Cypher vs SQL: Insert data</a:t>
            </a:r>
          </a:p>
        </p:txBody>
      </p:sp>
      <p:sp>
        <p:nvSpPr>
          <p:cNvPr id="143" name="INSERT INTO students (`name`) values ('Christopher');"/>
          <p:cNvSpPr txBox="1"/>
          <p:nvPr/>
        </p:nvSpPr>
        <p:spPr>
          <a:xfrm>
            <a:off x="2333674" y="3352864"/>
            <a:ext cx="8337452" cy="8509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lvl1pPr>
          </a:lstStyle>
          <a:p>
            <a:pPr/>
            <a:r>
              <a:t>INSERT INTO students (`name`) values ('Christopher');</a:t>
            </a:r>
          </a:p>
        </p:txBody>
      </p:sp>
      <p:sp>
        <p:nvSpPr>
          <p:cNvPr id="144" name="CREATE (n:Student {name: 'Christopher'})"/>
          <p:cNvSpPr txBox="1"/>
          <p:nvPr/>
        </p:nvSpPr>
        <p:spPr>
          <a:xfrm>
            <a:off x="2333674" y="5918135"/>
            <a:ext cx="8337452" cy="4826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lvl1pPr>
          </a:lstStyle>
          <a:p>
            <a:pPr/>
            <a:r>
              <a:t>CREATE (n:Student {name: 'Christopher'})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4" grpId="2"/>
      <p:bldP build="whole" bldLvl="1" animBg="1" rev="0" advAuto="0" spid="14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Cypher vs SQL: Query all studen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Cypher vs SQL: Query all students</a:t>
            </a:r>
          </a:p>
        </p:txBody>
      </p:sp>
      <p:sp>
        <p:nvSpPr>
          <p:cNvPr id="147" name="SELECT * FROM students;"/>
          <p:cNvSpPr txBox="1"/>
          <p:nvPr/>
        </p:nvSpPr>
        <p:spPr>
          <a:xfrm>
            <a:off x="2333674" y="3444939"/>
            <a:ext cx="8337452" cy="4826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lvl1pPr>
          </a:lstStyle>
          <a:p>
            <a:pPr/>
            <a:r>
              <a:t>SELECT * FROM students;</a:t>
            </a:r>
          </a:p>
        </p:txBody>
      </p:sp>
      <p:sp>
        <p:nvSpPr>
          <p:cNvPr id="148" name="MATCH (n:Student) RETURN n"/>
          <p:cNvSpPr txBox="1"/>
          <p:nvPr/>
        </p:nvSpPr>
        <p:spPr>
          <a:xfrm>
            <a:off x="2333674" y="5826060"/>
            <a:ext cx="8337452" cy="4826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lvl1pPr>
          </a:lstStyle>
          <a:p>
            <a:pPr/>
            <a:r>
              <a:t>MATCH (n:Student) RETURN 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7" grpId="1"/>
      <p:bldP build="whole" bldLvl="1" animBg="1" rev="0" advAuto="0" spid="148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ypher vs SQL: Enroll a studen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Cypher vs SQL: Enroll a student</a:t>
            </a:r>
          </a:p>
        </p:txBody>
      </p:sp>
      <p:sp>
        <p:nvSpPr>
          <p:cNvPr id="151" name="INSERT INTO enrollments (`student_id`, `class_id`) values (1, 5);"/>
          <p:cNvSpPr txBox="1"/>
          <p:nvPr/>
        </p:nvSpPr>
        <p:spPr>
          <a:xfrm>
            <a:off x="2333674" y="2984564"/>
            <a:ext cx="8337452" cy="8509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lvl1pPr>
          </a:lstStyle>
          <a:p>
            <a:pPr/>
            <a:r>
              <a:t>INSERT INTO enrollments (`student_id`, `class_id`) values (1, 5);</a:t>
            </a:r>
          </a:p>
        </p:txBody>
      </p:sp>
      <p:sp>
        <p:nvSpPr>
          <p:cNvPr id="152" name="MATCH (s:Student),(c:Class)…"/>
          <p:cNvSpPr txBox="1"/>
          <p:nvPr/>
        </p:nvSpPr>
        <p:spPr>
          <a:xfrm>
            <a:off x="2333674" y="4813235"/>
            <a:ext cx="8337452" cy="19558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MATCH (s:Student),(c:Class)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WHERE s.name = 'Christopher' AND c.name = 'From SQL to NoSQL'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CREATE (s)-[r:ENROLLED_IN]-&gt;(c)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RETURN type(r)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1" grpId="1"/>
      <p:bldP build="whole" bldLvl="1" animBg="1" rev="0" advAuto="0" spid="152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ypher vs SQL: Class rost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Cypher vs SQL: Class roster</a:t>
            </a:r>
          </a:p>
        </p:txBody>
      </p:sp>
      <p:sp>
        <p:nvSpPr>
          <p:cNvPr id="155" name="SELECT * FROM students…"/>
          <p:cNvSpPr txBox="1"/>
          <p:nvPr/>
        </p:nvSpPr>
        <p:spPr>
          <a:xfrm>
            <a:off x="2333674" y="2800414"/>
            <a:ext cx="8337452" cy="23241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SELECT * FROM students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LEFT JOIN enrollments ON students.id = enrollments.student_id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LEFT JOIN classes ON classes.id = enrollments.class_id</a:t>
            </a:r>
          </a:p>
          <a:p>
            <a: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pPr>
            <a:r>
              <a:t>WHERE classes.title = 'From SQL to NoSQL';</a:t>
            </a:r>
          </a:p>
        </p:txBody>
      </p:sp>
      <p:sp>
        <p:nvSpPr>
          <p:cNvPr id="156" name="MATCH (s:Student)-[:ENROLLED_IN]-&gt;(c:Class{name:'From SQL to NoSQL'}) RETURN s, c"/>
          <p:cNvSpPr txBox="1"/>
          <p:nvPr/>
        </p:nvSpPr>
        <p:spPr>
          <a:xfrm>
            <a:off x="2333674" y="5733985"/>
            <a:ext cx="8337452" cy="1219201"/>
          </a:xfrm>
          <a:prstGeom prst="rect">
            <a:avLst/>
          </a:prstGeom>
          <a:ln w="12700">
            <a:solidFill>
              <a:srgbClr val="CBCBCB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>
                <a:latin typeface="SF Mono Regular"/>
                <a:ea typeface="SF Mono Regular"/>
                <a:cs typeface="SF Mono Regular"/>
                <a:sym typeface="SF Mono Regular"/>
              </a:defRPr>
            </a:lvl1pPr>
          </a:lstStyle>
          <a:p>
            <a:pPr/>
            <a:r>
              <a:t>MATCH (s:Student)-[:ENROLLED_IN]-&gt;(c:Class{name:'From SQL to NoSQL'}) RETURN s, c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6" grpId="2"/>
      <p:bldP build="whole" bldLvl="1" animBg="1" rev="0" advAuto="0" spid="155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