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55600" y="2044700"/>
            <a:ext cx="12293600" cy="32385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55600" y="5270500"/>
            <a:ext cx="122936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5689600"/>
            <a:ext cx="10464800" cy="5080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15290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346200" y="520700"/>
            <a:ext cx="10388600" cy="5860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908800"/>
            <a:ext cx="10464800" cy="12827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355600" y="3251200"/>
            <a:ext cx="12293600" cy="32385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05600" y="609600"/>
            <a:ext cx="5359400" cy="7759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355600" y="1016000"/>
            <a:ext cx="5892800" cy="3886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355600" y="4889500"/>
            <a:ext cx="5892800" cy="3886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520700" indent="-520700">
              <a:lnSpc>
                <a:spcPct val="120000"/>
              </a:lnSpc>
              <a:spcBef>
                <a:spcPts val="4600"/>
              </a:spcBef>
              <a:defRPr sz="4600"/>
            </a:lvl1pPr>
            <a:lvl2pPr marL="1041400" indent="-520700">
              <a:lnSpc>
                <a:spcPct val="120000"/>
              </a:lnSpc>
              <a:spcBef>
                <a:spcPts val="4600"/>
              </a:spcBef>
              <a:defRPr sz="4600"/>
            </a:lvl2pPr>
            <a:lvl3pPr marL="1562100" indent="-520700">
              <a:lnSpc>
                <a:spcPct val="120000"/>
              </a:lnSpc>
              <a:spcBef>
                <a:spcPts val="4600"/>
              </a:spcBef>
              <a:defRPr sz="4600"/>
            </a:lvl3pPr>
            <a:lvl4pPr marL="2082800" indent="-520700">
              <a:lnSpc>
                <a:spcPct val="120000"/>
              </a:lnSpc>
              <a:spcBef>
                <a:spcPts val="4600"/>
              </a:spcBef>
              <a:defRPr sz="4600"/>
            </a:lvl4pPr>
            <a:lvl5pPr marL="2603500" indent="-520700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870700" y="2781300"/>
            <a:ext cx="5283200" cy="6184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355600" y="2730500"/>
            <a:ext cx="5892800" cy="62992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762000" y="762000"/>
            <a:ext cx="11468100" cy="8216900"/>
          </a:xfrm>
          <a:prstGeom prst="rect">
            <a:avLst/>
          </a:prstGeom>
        </p:spPr>
        <p:txBody>
          <a:bodyPr/>
          <a:lstStyle>
            <a:lvl1pPr marL="520700" indent="-520700">
              <a:lnSpc>
                <a:spcPct val="120000"/>
              </a:lnSpc>
              <a:spcBef>
                <a:spcPts val="4600"/>
              </a:spcBef>
              <a:defRPr sz="4600"/>
            </a:lvl1pPr>
            <a:lvl2pPr marL="1041400" indent="-520700">
              <a:lnSpc>
                <a:spcPct val="120000"/>
              </a:lnSpc>
              <a:spcBef>
                <a:spcPts val="4600"/>
              </a:spcBef>
              <a:defRPr sz="4600"/>
            </a:lvl2pPr>
            <a:lvl3pPr marL="1562100" indent="-520700">
              <a:lnSpc>
                <a:spcPct val="120000"/>
              </a:lnSpc>
              <a:spcBef>
                <a:spcPts val="4600"/>
              </a:spcBef>
              <a:defRPr sz="4600"/>
            </a:lvl3pPr>
            <a:lvl4pPr marL="2082800" indent="-520700">
              <a:lnSpc>
                <a:spcPct val="120000"/>
              </a:lnSpc>
              <a:spcBef>
                <a:spcPts val="4600"/>
              </a:spcBef>
              <a:defRPr sz="4600"/>
            </a:lvl4pPr>
            <a:lvl5pPr marL="2603500" indent="-520700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54800" y="5029200"/>
            <a:ext cx="5803900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664613" y="508000"/>
            <a:ext cx="5803901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533400" y="508000"/>
            <a:ext cx="580823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55600" y="254000"/>
            <a:ext cx="122936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55600" y="2730500"/>
            <a:ext cx="12293600" cy="629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4599" y="9271000"/>
            <a:ext cx="342901" cy="355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431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863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295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1727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1590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2590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3022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3454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3886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appdev@ucdavis.edu" TargetMode="External"/><Relationship Id="rId3" Type="http://schemas.openxmlformats.org/officeDocument/2006/relationships/hyperlink" Target="http://ucdavis.slack.com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App Dev SIG"/>
          <p:cNvSpPr txBox="1"/>
          <p:nvPr>
            <p:ph type="ctrTitle"/>
          </p:nvPr>
        </p:nvSpPr>
        <p:spPr>
          <a:xfrm>
            <a:off x="355600" y="482600"/>
            <a:ext cx="12293600" cy="1295400"/>
          </a:xfrm>
          <a:prstGeom prst="rect">
            <a:avLst/>
          </a:prstGeom>
        </p:spPr>
        <p:txBody>
          <a:bodyPr/>
          <a:lstStyle/>
          <a:p>
            <a:pPr/>
            <a:r>
              <a:t>App Dev SIG</a:t>
            </a:r>
          </a:p>
        </p:txBody>
      </p:sp>
      <p:sp>
        <p:nvSpPr>
          <p:cNvPr id="120" name="October 2018"/>
          <p:cNvSpPr txBox="1"/>
          <p:nvPr>
            <p:ph type="subTitle" sz="quarter" idx="1"/>
          </p:nvPr>
        </p:nvSpPr>
        <p:spPr>
          <a:xfrm>
            <a:off x="355600" y="1943100"/>
            <a:ext cx="12293600" cy="1295400"/>
          </a:xfrm>
          <a:prstGeom prst="rect">
            <a:avLst/>
          </a:prstGeom>
        </p:spPr>
        <p:txBody>
          <a:bodyPr/>
          <a:lstStyle/>
          <a:p>
            <a:pPr/>
            <a:r>
              <a:t>October 2018</a:t>
            </a:r>
          </a:p>
        </p:txBody>
      </p:sp>
      <p:pic>
        <p:nvPicPr>
          <p:cNvPr id="12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74234" y="2938562"/>
            <a:ext cx="6056332" cy="59592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urpose"/>
          <p:cNvSpPr txBox="1"/>
          <p:nvPr>
            <p:ph type="ctrTitle"/>
          </p:nvPr>
        </p:nvSpPr>
        <p:spPr>
          <a:xfrm>
            <a:off x="355600" y="482600"/>
            <a:ext cx="12293600" cy="1295400"/>
          </a:xfrm>
          <a:prstGeom prst="rect">
            <a:avLst/>
          </a:prstGeom>
        </p:spPr>
        <p:txBody>
          <a:bodyPr/>
          <a:lstStyle/>
          <a:p>
            <a:pPr/>
            <a:r>
              <a:t>Purpose</a:t>
            </a:r>
          </a:p>
        </p:txBody>
      </p:sp>
      <p:sp>
        <p:nvSpPr>
          <p:cNvPr id="124" name="The UC Davis Application Developer’s SIG provides a regular space and communication channel for campus developers to come together and learn new technologies, new techniques, understand software trends, and encourage collaboration.…"/>
          <p:cNvSpPr txBox="1"/>
          <p:nvPr/>
        </p:nvSpPr>
        <p:spPr>
          <a:xfrm>
            <a:off x="856841" y="3003549"/>
            <a:ext cx="11291119" cy="374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t>The UC Davis Application Developer’s SIG provides a regular space and communication channel for campus developers to come together and learn new technologies, new techniques, understand software trends, and encourage collaboration.</a:t>
            </a:r>
          </a:p>
          <a:p>
            <a:pPr algn="l"/>
          </a:p>
          <a:p>
            <a:pPr algn="l"/>
            <a:r>
              <a:t>Our goal is to increase developer engagement, offer training opportunities, and improve overall software quality.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sour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Resources</a:t>
            </a:r>
          </a:p>
        </p:txBody>
      </p:sp>
      <p:sp>
        <p:nvSpPr>
          <p:cNvPr id="127" name="developers.ucdavis.edu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developers.ucdavis.edu</a:t>
            </a:r>
          </a:p>
          <a:p>
            <a:pPr/>
            <a:r>
              <a:rPr u="sng">
                <a:hlinkClick r:id="rId2" invalidUrl="" action="" tgtFrame="" tooltip="" history="1" highlightClick="0" endSnd="0"/>
              </a:rPr>
              <a:t>appdev@ucdavis.edu</a:t>
            </a:r>
          </a:p>
          <a:p>
            <a:pPr/>
            <a:r>
              <a:t>#appdev on </a:t>
            </a:r>
            <a:r>
              <a:rPr u="sng">
                <a:hlinkClick r:id="rId3" invalidUrl="" action="" tgtFrame="" tooltip="" history="1" highlightClick="0" endSnd="0"/>
              </a:rPr>
              <a:t>ucdavis.slack.com</a:t>
            </a:r>
          </a:p>
          <a:p>
            <a:pPr/>
            <a:r>
              <a:t>Always accepting new presentations &amp; announcements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Announcem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Announcements</a:t>
            </a:r>
          </a:p>
        </p:txBody>
      </p:sp>
      <p:sp>
        <p:nvSpPr>
          <p:cNvPr id="130" name="OWASP (Web Security) Training Surve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OWASP (Web Security) Training Survey</a:t>
            </a:r>
          </a:p>
          <a:p>
            <a:pPr/>
            <a:r>
              <a:t>Banner 9 Testing</a:t>
            </a:r>
          </a:p>
          <a:p>
            <a:pPr/>
            <a:r>
              <a:t>Anything else?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John Knoll: Server-Less Architecture"/>
          <p:cNvSpPr txBox="1"/>
          <p:nvPr>
            <p:ph type="title"/>
          </p:nvPr>
        </p:nvSpPr>
        <p:spPr>
          <a:xfrm>
            <a:off x="355600" y="3657600"/>
            <a:ext cx="12293600" cy="2438400"/>
          </a:xfrm>
          <a:prstGeom prst="rect">
            <a:avLst/>
          </a:prstGeom>
        </p:spPr>
        <p:txBody>
          <a:bodyPr/>
          <a:lstStyle/>
          <a:p>
            <a:pPr/>
            <a:r>
              <a:t>John Knoll: Server-Less Architecture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