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4cf5e27b35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4cf5e27b35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4cf5e27b3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4cf5e27b3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32-bit word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4cf5e27b35_1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4cf5e27b35_1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Almost $50K.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4cf5e27b35_1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4cf5e27b35_1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4cf5e27b35_1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4cf5e27b35_1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pay miners incentives to include your transactions sooner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should wait for a certain number of blocks to be added before trusting a transaction is valid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4cf0d9455b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4cf0d9455b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528c83229e_1_2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528c83229e_1_2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528c83229e_1_2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528c83229e_1_2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528c83229e_1_2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528c83229e_1_2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4cf0d9455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4cf0d9455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4cf0d9455b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4cf0d9455b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4cf0d9455b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4cf0d9455b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4cf5e27b35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4cf5e27b35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4cf5e27b35_1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4cf5e27b35_1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could make a public/private keypair for every transaction, so that transactions could not be grouped and tracked to the same address.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4cf5e27b35_1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4cf5e27b35_1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$38.00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4cf5e27b35_1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4cf5e27b35_1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4cf5e27b35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4cf5e27b35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ustom layout">
  <p:cSld name="AUTOLAYOUT">
    <p:bg>
      <p:bgPr>
        <a:solidFill>
          <a:srgbClr val="FFFFFF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3"/>
          <p:cNvSpPr txBox="1"/>
          <p:nvPr>
            <p:ph type="title"/>
          </p:nvPr>
        </p:nvSpPr>
        <p:spPr>
          <a:xfrm>
            <a:off x="291875" y="406900"/>
            <a:ext cx="4813500" cy="13887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" type="body"/>
          </p:nvPr>
        </p:nvSpPr>
        <p:spPr>
          <a:xfrm>
            <a:off x="291975" y="1854951"/>
            <a:ext cx="4813500" cy="25770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/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www.youtube.com/watch?v=Um63OQz3bjo" TargetMode="External"/><Relationship Id="rId4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Cryptocurrency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Mining</a:t>
            </a:r>
            <a:endParaRPr/>
          </a:p>
        </p:txBody>
      </p:sp>
      <p:pic>
        <p:nvPicPr>
          <p:cNvPr id="116" name="Google Shape;11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02400" y="1017725"/>
            <a:ext cx="4640450" cy="3716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Hash</a:t>
            </a:r>
            <a:endParaRPr/>
          </a:p>
        </p:txBody>
      </p:sp>
      <p:sp>
        <p:nvSpPr>
          <p:cNvPr id="122" name="Google Shape;122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SHA256: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“The quick brown fox jumps over the lazy dog.”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e</a:t>
            </a:r>
            <a:r>
              <a:rPr lang="en">
                <a:solidFill>
                  <a:srgbClr val="FF0000"/>
                </a:solidFill>
              </a:rPr>
              <a:t>f537f25c895bfa782526529a9b63d97aa631564d5d789c2b765448c8635fb6c</a:t>
            </a:r>
            <a:endParaRPr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“The quick brown fox, jumps over the lazy dog.”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392bfd94c083e025e46d0be3ff9258c8bfc33bcd3296156f76c722f339a98dfb</a:t>
            </a:r>
            <a:endParaRPr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The text of “War and Peace”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0000"/>
                </a:solidFill>
              </a:rPr>
              <a:t>1feba561bf9106f3cbf6d78dd0c6056eef6ab59f15a30e64530ea6aea91d4e07</a:t>
            </a:r>
            <a:endParaRPr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24"/>
          <p:cNvSpPr txBox="1"/>
          <p:nvPr/>
        </p:nvSpPr>
        <p:spPr>
          <a:xfrm>
            <a:off x="3401850" y="3836850"/>
            <a:ext cx="2340300" cy="35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0000FF"/>
                </a:solidFill>
              </a:rPr>
              <a:t>http://www.gutenberg.org/files/2600/2600-0.txt</a:t>
            </a:r>
            <a:endParaRPr sz="8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25"/>
          <p:cNvPicPr preferRelativeResize="0"/>
          <p:nvPr/>
        </p:nvPicPr>
        <p:blipFill rotWithShape="1">
          <a:blip r:embed="rId3">
            <a:alphaModFix/>
          </a:blip>
          <a:srcRect b="9236" l="0" r="0" t="9236"/>
          <a:stretch/>
        </p:blipFill>
        <p:spPr>
          <a:xfrm>
            <a:off x="5442850" y="308100"/>
            <a:ext cx="3402000" cy="4521699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5"/>
          <p:cNvSpPr txBox="1"/>
          <p:nvPr>
            <p:ph type="title"/>
          </p:nvPr>
        </p:nvSpPr>
        <p:spPr>
          <a:xfrm>
            <a:off x="291875" y="406900"/>
            <a:ext cx="4813500" cy="1388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Mining Process - 12.5 XBT per block</a:t>
            </a:r>
            <a:endParaRPr/>
          </a:p>
        </p:txBody>
      </p:sp>
      <p:sp>
        <p:nvSpPr>
          <p:cNvPr id="130" name="Google Shape;130;p25"/>
          <p:cNvSpPr txBox="1"/>
          <p:nvPr>
            <p:ph idx="1" type="body"/>
          </p:nvPr>
        </p:nvSpPr>
        <p:spPr>
          <a:xfrm>
            <a:off x="291975" y="1854951"/>
            <a:ext cx="4813500" cy="257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https://www.tutorialspoint.com/blockchain/bitcoin_mining.htm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Blockchain</a:t>
            </a:r>
            <a:endParaRPr/>
          </a:p>
        </p:txBody>
      </p:sp>
      <p:pic>
        <p:nvPicPr>
          <p:cNvPr id="136" name="Google Shape;13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5150" y="1159500"/>
            <a:ext cx="6793696" cy="3820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Longest Chain wins</a:t>
            </a:r>
            <a:endParaRPr/>
          </a:p>
        </p:txBody>
      </p:sp>
      <p:pic>
        <p:nvPicPr>
          <p:cNvPr id="142" name="Google Shape;14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8839200" cy="3328511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7"/>
          <p:cNvSpPr txBox="1"/>
          <p:nvPr/>
        </p:nvSpPr>
        <p:spPr>
          <a:xfrm>
            <a:off x="4185900" y="4786800"/>
            <a:ext cx="4958100" cy="35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0000FF"/>
                </a:solidFill>
              </a:rPr>
              <a:t>By original file: Theymos from Bitcoin wikivectorization: User:Razorblissrotation: Own work - File:Blockchain.svg, CC BY 3.0, https://commons.wikimedia.org/w/index.php?curid=66599857</a:t>
            </a:r>
            <a:endParaRPr sz="8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What problems does it introduce?</a:t>
            </a:r>
            <a:endParaRPr sz="3600"/>
          </a:p>
        </p:txBody>
      </p:sp>
      <p:sp>
        <p:nvSpPr>
          <p:cNvPr id="149" name="Google Shape;149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0000"/>
                </a:solidFill>
              </a:rPr>
              <a:t>Irreversible</a:t>
            </a:r>
            <a:endParaRPr sz="30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0000"/>
                </a:solidFill>
              </a:rPr>
              <a:t>Hackable</a:t>
            </a:r>
            <a:endParaRPr sz="30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0000"/>
                </a:solidFill>
              </a:rPr>
              <a:t>Not really anonymous</a:t>
            </a:r>
            <a:endParaRPr sz="30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3000">
                <a:solidFill>
                  <a:srgbClr val="FF0000"/>
                </a:solidFill>
              </a:rPr>
              <a:t>Not really decentralized</a:t>
            </a:r>
            <a:endParaRPr sz="30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9"/>
          <p:cNvSpPr txBox="1"/>
          <p:nvPr>
            <p:ph idx="1" type="body"/>
          </p:nvPr>
        </p:nvSpPr>
        <p:spPr>
          <a:xfrm>
            <a:off x="1714650" y="4284600"/>
            <a:ext cx="5714700" cy="85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6A737D"/>
                </a:solidFill>
              </a:rPr>
              <a:t>"</a:t>
            </a:r>
            <a:r>
              <a:rPr i="1" lang="en" sz="800">
                <a:solidFill>
                  <a:srgbClr val="6A737D"/>
                </a:solidFill>
              </a:rPr>
              <a:t>Energy Efficiency across Programming Languages: How does Energy, Time and Memory Relate?</a:t>
            </a:r>
            <a:r>
              <a:rPr lang="en" sz="800">
                <a:solidFill>
                  <a:srgbClr val="6A737D"/>
                </a:solidFill>
              </a:rPr>
              <a:t>"</a:t>
            </a:r>
            <a:r>
              <a:rPr lang="en" sz="800">
                <a:solidFill>
                  <a:srgbClr val="6A737D"/>
                </a:solidFill>
                <a:highlight>
                  <a:srgbClr val="FFFFFF"/>
                </a:highlight>
              </a:rPr>
              <a:t>, Rui Pereira, Marco Couto, Francisco Ribeiro, Rui Rua, Jácome Cunha, João Paulo Fernandes, and João Saraiva. In </a:t>
            </a:r>
            <a:r>
              <a:rPr i="1" lang="en" sz="800">
                <a:solidFill>
                  <a:srgbClr val="6A737D"/>
                </a:solidFill>
              </a:rPr>
              <a:t>Proceedings of the 10th International Conference on Software Language Engineering (SLE '17)</a:t>
            </a:r>
            <a:endParaRPr i="1" sz="800">
              <a:solidFill>
                <a:srgbClr val="6A737D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800">
                <a:solidFill>
                  <a:srgbClr val="0000FF"/>
                </a:solidFill>
              </a:rPr>
              <a:t>https://github.com/greensoftwarelab/Energy-Languages#energy-efficiency-in-programming-languages</a:t>
            </a:r>
            <a:endParaRPr sz="800">
              <a:solidFill>
                <a:srgbClr val="0000FF"/>
              </a:solidFill>
            </a:endParaRPr>
          </a:p>
        </p:txBody>
      </p:sp>
      <p:pic>
        <p:nvPicPr>
          <p:cNvPr id="155" name="Google Shape;155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8525" y="304800"/>
            <a:ext cx="3626953" cy="3979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79800" y="176175"/>
            <a:ext cx="4184402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79800" y="152400"/>
            <a:ext cx="4184402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Cryptocurrency</a:t>
            </a:r>
            <a:endParaRPr sz="3600"/>
          </a:p>
        </p:txBody>
      </p:sp>
      <p:sp>
        <p:nvSpPr>
          <p:cNvPr id="65" name="Google Shape;65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What is it?</a:t>
            </a:r>
            <a:endParaRPr sz="3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000"/>
              <a:t>What problems does it solve?</a:t>
            </a:r>
            <a:endParaRPr sz="30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3000"/>
              <a:t>What problems does it introduce?</a:t>
            </a:r>
            <a:endParaRPr sz="3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earn about Bitcoin with the most watched Bitcoin video.&#10;&#10;More information:&#10;Start Guide - https://www.weusecoins.com&#10;Mining Guide - https://www.bitcoinmining.com&#10;Podcast - http://www.bitcoin.kn&#10;&#10;Follow us on Twitter: https://www.twitter.com/WeUseCoins&#10;Like us on Facebook: https://www.facebook.com/weusecoins" id="70" name="Google Shape;70;p16" title="What is Bitcoin? (v1)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Concepts</a:t>
            </a:r>
            <a:endParaRPr sz="3600"/>
          </a:p>
        </p:txBody>
      </p:sp>
      <p:sp>
        <p:nvSpPr>
          <p:cNvPr id="76" name="Google Shape;76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0000"/>
                </a:solidFill>
              </a:rPr>
              <a:t>Digital Signature</a:t>
            </a:r>
            <a:r>
              <a:rPr lang="en"/>
              <a:t> (Public Key Cryptography)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0000"/>
                </a:solidFill>
              </a:rPr>
              <a:t>Mining</a:t>
            </a:r>
            <a:r>
              <a:rPr lang="en"/>
              <a:t> (Proof of work)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rgbClr val="FF0000"/>
                </a:solidFill>
              </a:rPr>
              <a:t>Blockchain</a:t>
            </a:r>
            <a:r>
              <a:rPr lang="en"/>
              <a:t> (Double-spend problem)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Public/Private Key Cryptography</a:t>
            </a:r>
            <a:endParaRPr/>
          </a:p>
        </p:txBody>
      </p:sp>
      <p:pic>
        <p:nvPicPr>
          <p:cNvPr id="82" name="Google Shape;8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18950" y="1017725"/>
            <a:ext cx="3991027" cy="3850224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8"/>
          <p:cNvSpPr txBox="1"/>
          <p:nvPr/>
        </p:nvSpPr>
        <p:spPr>
          <a:xfrm>
            <a:off x="3895350" y="4867950"/>
            <a:ext cx="1353300" cy="2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0000FF"/>
                </a:solidFill>
              </a:rPr>
              <a:t>KohanX [Public domain]</a:t>
            </a:r>
            <a:endParaRPr sz="8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Bitcoin Wallet</a:t>
            </a:r>
            <a:endParaRPr/>
          </a:p>
        </p:txBody>
      </p:sp>
      <p:pic>
        <p:nvPicPr>
          <p:cNvPr id="89" name="Google Shape;8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15450" y="1017725"/>
            <a:ext cx="3913076" cy="4125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Hello Bob, I want to buy your book for 0.01XBT.</a:t>
            </a:r>
            <a:endParaRPr/>
          </a:p>
        </p:txBody>
      </p:sp>
      <p:pic>
        <p:nvPicPr>
          <p:cNvPr id="95" name="Google Shape;9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97075" y="1017725"/>
            <a:ext cx="4349849" cy="4125775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20"/>
          <p:cNvSpPr txBox="1"/>
          <p:nvPr/>
        </p:nvSpPr>
        <p:spPr>
          <a:xfrm>
            <a:off x="7128888" y="4786800"/>
            <a:ext cx="1703400" cy="35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0000FF"/>
                </a:solidFill>
              </a:rPr>
              <a:t>FlippyFlink [Public domain]</a:t>
            </a:r>
            <a:endParaRPr sz="8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Hello Alice, here’s the book.</a:t>
            </a:r>
            <a:endParaRPr/>
          </a:p>
        </p:txBody>
      </p:sp>
      <p:pic>
        <p:nvPicPr>
          <p:cNvPr id="102" name="Google Shape;10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61162" y="1017725"/>
            <a:ext cx="4421683" cy="4125774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1"/>
          <p:cNvSpPr txBox="1"/>
          <p:nvPr/>
        </p:nvSpPr>
        <p:spPr>
          <a:xfrm>
            <a:off x="7128888" y="4786800"/>
            <a:ext cx="1703400" cy="35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0000FF"/>
                </a:solidFill>
              </a:rPr>
              <a:t>David Gothberg [Public domain]</a:t>
            </a:r>
            <a:endParaRPr sz="8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Double-Spend</a:t>
            </a:r>
            <a:endParaRPr/>
          </a:p>
        </p:txBody>
      </p:sp>
      <p:pic>
        <p:nvPicPr>
          <p:cNvPr id="109" name="Google Shape;10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06013" y="1017725"/>
            <a:ext cx="5531980" cy="3865475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2"/>
          <p:cNvSpPr txBox="1"/>
          <p:nvPr/>
        </p:nvSpPr>
        <p:spPr>
          <a:xfrm>
            <a:off x="3043672" y="4755100"/>
            <a:ext cx="2327100" cy="35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0000FF"/>
                </a:solidFill>
              </a:rPr>
              <a:t>https://coinsutra.com/bitcoin-double-spending/</a:t>
            </a:r>
            <a:endParaRPr sz="8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