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29"/>
  </p:notesMasterIdLst>
  <p:sldIdLst>
    <p:sldId id="322" r:id="rId3"/>
    <p:sldId id="313" r:id="rId4"/>
    <p:sldId id="315" r:id="rId5"/>
    <p:sldId id="318" r:id="rId6"/>
    <p:sldId id="316" r:id="rId7"/>
    <p:sldId id="326" r:id="rId8"/>
    <p:sldId id="327" r:id="rId9"/>
    <p:sldId id="328" r:id="rId10"/>
    <p:sldId id="333" r:id="rId11"/>
    <p:sldId id="319" r:id="rId12"/>
    <p:sldId id="329" r:id="rId13"/>
    <p:sldId id="330" r:id="rId14"/>
    <p:sldId id="331" r:id="rId15"/>
    <p:sldId id="332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73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0"/>
    <p:restoredTop sz="94970"/>
  </p:normalViewPr>
  <p:slideViewPr>
    <p:cSldViewPr snapToGrid="0" snapToObjects="1" showGuides="1">
      <p:cViewPr varScale="1">
        <p:scale>
          <a:sx n="131" d="100"/>
          <a:sy n="131" d="100"/>
        </p:scale>
        <p:origin x="9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68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69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06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13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00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84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16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68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84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40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24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3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98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5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3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72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71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1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B9CC2-6BC2-5046-A202-A84DD044B11B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08F3-F459-314C-80BF-70D24BA12B3D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480FC-0438-5541-B125-B51DB6A554CC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F8C1D-728B-8D43-9C4C-0E6E1BA82BD3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B84FF-C312-B248-A843-7008FE7EC9B7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09EE7-4FCC-5E47-BC5F-8573D96C5E51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B70A4-789B-6240-A042-1264AEBC1284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1D2-4E5C-9E44-903A-B7BFBAA898B2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378D8-CB2A-4347-AF1F-34107C398681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E83F-F8E0-F941-9F7F-BA2EB0BCB89B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E75A8-8F8F-3447-81CF-F6D8BE34C580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5E224-9FD8-0849-924D-1C01C9A79425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258F-A1F5-9F44-9F27-0E3D2A0D39E7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D7572-4602-A84D-B094-95076D173A55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DDA89D-6500-6F47-83F2-2AA7E5AAD9A0}" type="datetimeFigureOut">
              <a:rPr lang="en-US"/>
              <a:pPr>
                <a:defRPr/>
              </a:pPr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095F032-5529-BB41-8B07-FE4729132BA5}" type="datetimeFigureOut">
              <a:rPr lang="en-US"/>
              <a:pPr>
                <a:defRPr/>
              </a:pPr>
              <a:t>5/14/19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WASP/CheatSheetSeries/blob/master/cheatsheets/Cross_Site_Scripting_Prevention_Cheat_Sheet.m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ity.ucop.edu/files/documents/guides/secure-software-development-standard.pdf" TargetMode="External"/><Relationship Id="rId2" Type="http://schemas.openxmlformats.org/officeDocument/2006/relationships/hyperlink" Target="https://policy.ucop.edu/doc/7000543/BFB-IS-3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et.ucdavis.edu/learn-mor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051561"/>
            <a:ext cx="9815945" cy="1477328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Secure Application Development with IS-3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99617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Christopher Thielen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Enterprise Applications Supervisor, IET EIS</a:t>
            </a:r>
          </a:p>
        </p:txBody>
      </p:sp>
    </p:spTree>
    <p:extLst>
      <p:ext uri="{BB962C8B-B14F-4D97-AF65-F5344CB8AC3E}">
        <p14:creationId xmlns:p14="http://schemas.microsoft.com/office/powerpoint/2010/main" val="1594382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323975"/>
            <a:ext cx="6671553" cy="447404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Software Development Process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Input Validation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Exception and Error Handling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Cross Site Scripting (XSS) and Invalidated Redirects/Forwards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Insecure Direct Object References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Logging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TLS and Secure APIs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Credentials/Passphrases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Session and Logout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Federated Authentication/SAML/Shibboleth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File Management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Secure Configuration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Documentation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Version Control</a:t>
            </a:r>
            <a:endParaRPr lang="en-US" altLang="en-US" sz="1400" dirty="0"/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1838"/>
            <a:ext cx="10515600" cy="592137"/>
          </a:xfrm>
        </p:spPr>
        <p:txBody>
          <a:bodyPr/>
          <a:lstStyle/>
          <a:p>
            <a:r>
              <a:rPr lang="en-US" altLang="en-US" dirty="0"/>
              <a:t>Secure Software Requirements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0143D-2A3A-454E-AB49-01FA7B64B006}"/>
              </a:ext>
            </a:extLst>
          </p:cNvPr>
          <p:cNvSpPr txBox="1"/>
          <p:nvPr/>
        </p:nvSpPr>
        <p:spPr>
          <a:xfrm>
            <a:off x="8122595" y="2967335"/>
            <a:ext cx="349223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What follows are highlighted items from each section, not the entirety of the section itself.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2203167"/>
          </a:xfrm>
        </p:spPr>
        <p:txBody>
          <a:bodyPr/>
          <a:lstStyle/>
          <a:p>
            <a:r>
              <a:rPr lang="en-US" altLang="en-US" sz="1800" dirty="0"/>
              <a:t>Change Management</a:t>
            </a:r>
          </a:p>
          <a:p>
            <a:pPr lvl="1"/>
            <a:r>
              <a:rPr lang="en-US" altLang="en-US" sz="1400" dirty="0"/>
              <a:t>For smaller teams, talk to someone besides yourself to ensure you haven’t forgotten any details about a change you’re about to make.</a:t>
            </a:r>
          </a:p>
          <a:p>
            <a:r>
              <a:rPr lang="en-US" altLang="en-US" sz="1800" dirty="0"/>
              <a:t>Requirements for P3 or higher, A3 or higher:</a:t>
            </a:r>
          </a:p>
          <a:p>
            <a:pPr lvl="1"/>
            <a:r>
              <a:rPr lang="en-US" altLang="en-US" sz="1400" dirty="0"/>
              <a:t>Code reviews which include cyber-security risks</a:t>
            </a:r>
          </a:p>
          <a:p>
            <a:pPr lvl="1"/>
            <a:r>
              <a:rPr lang="en-US" altLang="en-US" sz="1400" b="1" dirty="0"/>
              <a:t>Check for common security mistakes</a:t>
            </a:r>
          </a:p>
          <a:p>
            <a:pPr lvl="1"/>
            <a:r>
              <a:rPr lang="en-US" altLang="en-US" sz="1400" dirty="0"/>
              <a:t>Reviews should be performed by a senior developer, or preferably an independent one</a:t>
            </a:r>
          </a:p>
          <a:p>
            <a:pPr lvl="1"/>
            <a:r>
              <a:rPr lang="en-US" altLang="en-US" sz="1400" dirty="0"/>
              <a:t>Use automated tools for static and dynamic analysis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/>
          <a:lstStyle/>
          <a:p>
            <a:r>
              <a:rPr lang="en-US" dirty="0"/>
              <a:t>Software Development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1 of 14</a:t>
            </a:r>
          </a:p>
        </p:txBody>
      </p:sp>
    </p:spTree>
    <p:extLst>
      <p:ext uri="{BB962C8B-B14F-4D97-AF65-F5344CB8AC3E}">
        <p14:creationId xmlns:p14="http://schemas.microsoft.com/office/powerpoint/2010/main" val="145408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3382464"/>
          </a:xfrm>
        </p:spPr>
        <p:txBody>
          <a:bodyPr/>
          <a:lstStyle/>
          <a:p>
            <a:r>
              <a:rPr lang="en-US" altLang="en-US" sz="1800" b="1" dirty="0"/>
              <a:t>Validate all input</a:t>
            </a:r>
            <a:r>
              <a:rPr lang="en-US" altLang="en-US" sz="1800" dirty="0"/>
              <a:t> (data type, string length, foreign key existence – assume you’ll receive anything and everything)</a:t>
            </a:r>
          </a:p>
          <a:p>
            <a:r>
              <a:rPr lang="en-US" altLang="en-US" sz="1800" dirty="0"/>
              <a:t>Expect GET parameters and form elements to be manipulated in ways </a:t>
            </a:r>
            <a:r>
              <a:rPr lang="en-US" altLang="en-US" sz="1800" dirty="0" err="1"/>
              <a:t>Javascript</a:t>
            </a:r>
            <a:r>
              <a:rPr lang="en-US" altLang="en-US" sz="1800" dirty="0"/>
              <a:t> or browsers cannot protect against</a:t>
            </a:r>
          </a:p>
          <a:p>
            <a:r>
              <a:rPr lang="en-US" altLang="en-US" sz="1800" dirty="0"/>
              <a:t>Use </a:t>
            </a:r>
            <a:r>
              <a:rPr lang="en-US" altLang="en-US" sz="1800" b="1" dirty="0"/>
              <a:t>parameterized SQL statements</a:t>
            </a:r>
            <a:r>
              <a:rPr lang="en-US" altLang="en-US" sz="1800" dirty="0"/>
              <a:t> or equivalents</a:t>
            </a:r>
          </a:p>
          <a:p>
            <a:r>
              <a:rPr lang="en-US" altLang="en-US" sz="1800" dirty="0"/>
              <a:t>Set </a:t>
            </a:r>
            <a:r>
              <a:rPr lang="en-US" altLang="en-US" sz="1800" b="1" dirty="0"/>
              <a:t>autocomplete=off</a:t>
            </a:r>
            <a:r>
              <a:rPr lang="en-US" altLang="en-US" sz="1800" dirty="0"/>
              <a:t> to prevent caching of sensitive information</a:t>
            </a:r>
          </a:p>
          <a:p>
            <a:r>
              <a:rPr lang="en-US" altLang="en-US" sz="1800" b="1" dirty="0"/>
              <a:t>URL/URI must never include</a:t>
            </a:r>
            <a:r>
              <a:rPr lang="en-US" altLang="en-US" sz="1800" dirty="0"/>
              <a:t>:</a:t>
            </a:r>
          </a:p>
          <a:p>
            <a:pPr lvl="1"/>
            <a:r>
              <a:rPr lang="en-US" altLang="en-US" sz="1400" dirty="0"/>
              <a:t>Credentials</a:t>
            </a:r>
          </a:p>
          <a:p>
            <a:pPr lvl="1"/>
            <a:r>
              <a:rPr lang="en-US" altLang="en-US" sz="1400" dirty="0"/>
              <a:t>Access tokens, serial numbers, record numbers</a:t>
            </a:r>
          </a:p>
          <a:p>
            <a:pPr lvl="1"/>
            <a:r>
              <a:rPr lang="en-US" altLang="en-US" sz="1400" dirty="0"/>
              <a:t>PII (names, SSNs, birthdates)</a:t>
            </a:r>
          </a:p>
          <a:p>
            <a:pPr lvl="1"/>
            <a:r>
              <a:rPr lang="en-US" altLang="en-US" sz="1400" dirty="0"/>
              <a:t>PHI (Medical Record Number, diagnosis, condition)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/>
          <a:lstStyle/>
          <a:p>
            <a:r>
              <a:rPr lang="en-US" dirty="0"/>
              <a:t>Input Validation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2 of 14</a:t>
            </a:r>
          </a:p>
        </p:txBody>
      </p:sp>
    </p:spTree>
    <p:extLst>
      <p:ext uri="{BB962C8B-B14F-4D97-AF65-F5344CB8AC3E}">
        <p14:creationId xmlns:p14="http://schemas.microsoft.com/office/powerpoint/2010/main" val="3778356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2101088"/>
          </a:xfrm>
        </p:spPr>
        <p:txBody>
          <a:bodyPr/>
          <a:lstStyle/>
          <a:p>
            <a:r>
              <a:rPr lang="en-US" altLang="en-US" sz="1800" b="1" dirty="0"/>
              <a:t>Do not reveal native frameworks</a:t>
            </a:r>
          </a:p>
          <a:p>
            <a:r>
              <a:rPr lang="en-US" altLang="en-US" sz="1800" dirty="0"/>
              <a:t>Set up custom error pages</a:t>
            </a:r>
          </a:p>
          <a:p>
            <a:r>
              <a:rPr lang="en-US" altLang="en-US" sz="1800" dirty="0"/>
              <a:t>Ensure all errors and exceptions provide users/administrative staff enough information to diagnose the issue</a:t>
            </a:r>
          </a:p>
          <a:p>
            <a:r>
              <a:rPr lang="en-US" altLang="en-US" sz="1800" dirty="0"/>
              <a:t>Never use empty catch blocks</a:t>
            </a:r>
          </a:p>
          <a:p>
            <a:r>
              <a:rPr lang="en-US" altLang="en-US" sz="1800" b="1" dirty="0"/>
              <a:t>Log all exceptions and errors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/>
          <a:lstStyle/>
          <a:p>
            <a:r>
              <a:rPr lang="en-US" dirty="0"/>
              <a:t>Exception and Error Handling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3 of 14</a:t>
            </a:r>
          </a:p>
        </p:txBody>
      </p:sp>
    </p:spTree>
    <p:extLst>
      <p:ext uri="{BB962C8B-B14F-4D97-AF65-F5344CB8AC3E}">
        <p14:creationId xmlns:p14="http://schemas.microsoft.com/office/powerpoint/2010/main" val="752745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1548629"/>
          </a:xfrm>
        </p:spPr>
        <p:txBody>
          <a:bodyPr/>
          <a:lstStyle/>
          <a:p>
            <a:r>
              <a:rPr lang="en-US" altLang="en-US" sz="1800" b="1" dirty="0"/>
              <a:t>Do not send untrusted data data or code to the browser.</a:t>
            </a:r>
          </a:p>
          <a:p>
            <a:r>
              <a:rPr lang="en-US" altLang="en-US" sz="1800" b="1" dirty="0"/>
              <a:t>Test for common XSS attacks</a:t>
            </a:r>
          </a:p>
          <a:p>
            <a:pPr lvl="1"/>
            <a:r>
              <a:rPr lang="en-US" altLang="en-US" sz="1400" b="1" dirty="0">
                <a:hlinkClick r:id="rId3"/>
              </a:rPr>
              <a:t>https://github.com/OWASP/CheatSheetSeries/blob/master/cheatsheets/Cross_Site_Scripting_Prevention_Cheat_Sheet.md</a:t>
            </a:r>
            <a:endParaRPr lang="en-US" altLang="en-US" sz="1400" b="1" dirty="0"/>
          </a:p>
          <a:p>
            <a:endParaRPr lang="en-US" altLang="en-US" sz="1800" b="1" dirty="0"/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483143"/>
            <a:ext cx="10515600" cy="1089529"/>
          </a:xfrm>
        </p:spPr>
        <p:txBody>
          <a:bodyPr/>
          <a:lstStyle/>
          <a:p>
            <a:r>
              <a:rPr lang="en-US" dirty="0"/>
              <a:t>Cross Site Scripting (XSS) and Invalidated Redirects/Forwards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4 of 14</a:t>
            </a:r>
          </a:p>
        </p:txBody>
      </p:sp>
    </p:spTree>
    <p:extLst>
      <p:ext uri="{BB962C8B-B14F-4D97-AF65-F5344CB8AC3E}">
        <p14:creationId xmlns:p14="http://schemas.microsoft.com/office/powerpoint/2010/main" val="313386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341632"/>
          </a:xfrm>
        </p:spPr>
        <p:txBody>
          <a:bodyPr/>
          <a:lstStyle/>
          <a:p>
            <a:r>
              <a:rPr lang="en-US" altLang="en-US" sz="1800" dirty="0"/>
              <a:t>Use access control checks for any object, file, database key, etc.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Insecure Direct Object 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5 of 14</a:t>
            </a:r>
          </a:p>
        </p:txBody>
      </p:sp>
    </p:spTree>
    <p:extLst>
      <p:ext uri="{BB962C8B-B14F-4D97-AF65-F5344CB8AC3E}">
        <p14:creationId xmlns:p14="http://schemas.microsoft.com/office/powerpoint/2010/main" val="668496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3261406"/>
          </a:xfrm>
        </p:spPr>
        <p:txBody>
          <a:bodyPr/>
          <a:lstStyle/>
          <a:p>
            <a:r>
              <a:rPr lang="en-US" altLang="en-US" sz="1800" dirty="0"/>
              <a:t>Log:</a:t>
            </a:r>
          </a:p>
          <a:p>
            <a:pPr lvl="1"/>
            <a:r>
              <a:rPr lang="en-US" altLang="en-US" sz="1400" b="1" dirty="0"/>
              <a:t>Authentication success/failure</a:t>
            </a:r>
          </a:p>
          <a:p>
            <a:pPr lvl="1"/>
            <a:r>
              <a:rPr lang="en-US" altLang="en-US" sz="1400" b="1" dirty="0"/>
              <a:t>Use of privileged functions</a:t>
            </a:r>
          </a:p>
          <a:p>
            <a:pPr lvl="1"/>
            <a:r>
              <a:rPr lang="en-US" altLang="en-US" sz="1400" dirty="0"/>
              <a:t>Administrative activities</a:t>
            </a:r>
          </a:p>
          <a:p>
            <a:pPr lvl="1"/>
            <a:r>
              <a:rPr lang="en-US" altLang="en-US" sz="1400" dirty="0"/>
              <a:t>System start/stop</a:t>
            </a:r>
          </a:p>
          <a:p>
            <a:r>
              <a:rPr lang="en-US" altLang="en-US" sz="1800" dirty="0"/>
              <a:t>Log security-related events to a separate log file, if possible</a:t>
            </a:r>
          </a:p>
          <a:p>
            <a:r>
              <a:rPr lang="en-US" altLang="en-US" sz="1800" b="1" dirty="0"/>
              <a:t>Do not log sensitive information</a:t>
            </a:r>
          </a:p>
          <a:p>
            <a:r>
              <a:rPr lang="en-US" altLang="en-US" sz="1800" dirty="0"/>
              <a:t>Use log file naming conventions (rotation, location)</a:t>
            </a:r>
          </a:p>
          <a:p>
            <a:r>
              <a:rPr lang="en-US" altLang="en-US" sz="1800" b="1" dirty="0"/>
              <a:t>Monitor your log files in a central location</a:t>
            </a:r>
          </a:p>
          <a:p>
            <a:r>
              <a:rPr lang="en-US" altLang="en-US" sz="1800" dirty="0"/>
              <a:t>Ensure sufficient space is available for logs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Logging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6 of 14</a:t>
            </a:r>
          </a:p>
        </p:txBody>
      </p:sp>
    </p:spTree>
    <p:extLst>
      <p:ext uri="{BB962C8B-B14F-4D97-AF65-F5344CB8AC3E}">
        <p14:creationId xmlns:p14="http://schemas.microsoft.com/office/powerpoint/2010/main" val="185394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2101088"/>
          </a:xfrm>
        </p:spPr>
        <p:txBody>
          <a:bodyPr/>
          <a:lstStyle/>
          <a:p>
            <a:r>
              <a:rPr lang="en-US" altLang="en-US" sz="1800" b="1" dirty="0"/>
              <a:t>Force HTTPS and disable HTTP</a:t>
            </a:r>
          </a:p>
          <a:p>
            <a:r>
              <a:rPr lang="en-US" altLang="en-US" sz="1800" b="1" dirty="0"/>
              <a:t>Use TLS 1.2 or later for machine-to-machine connections (including database connection)</a:t>
            </a:r>
          </a:p>
          <a:p>
            <a:r>
              <a:rPr lang="en-US" altLang="en-US" sz="1800" dirty="0"/>
              <a:t>Encrypt and authenticate APIs, extract tools, service busses</a:t>
            </a:r>
          </a:p>
          <a:p>
            <a:r>
              <a:rPr lang="en-US" altLang="en-US" sz="1800" b="1" dirty="0"/>
              <a:t>Separate public and private application APIs</a:t>
            </a:r>
          </a:p>
          <a:p>
            <a:r>
              <a:rPr lang="en-US" altLang="en-US" sz="1800" dirty="0"/>
              <a:t>Configure CORS to restrict invocation rights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TLS and Secure APIs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7 of 14</a:t>
            </a:r>
          </a:p>
        </p:txBody>
      </p:sp>
    </p:spTree>
    <p:extLst>
      <p:ext uri="{BB962C8B-B14F-4D97-AF65-F5344CB8AC3E}">
        <p14:creationId xmlns:p14="http://schemas.microsoft.com/office/powerpoint/2010/main" val="3363833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1851789"/>
          </a:xfrm>
        </p:spPr>
        <p:txBody>
          <a:bodyPr/>
          <a:lstStyle/>
          <a:p>
            <a:r>
              <a:rPr lang="en-US" altLang="en-US" sz="1800" dirty="0"/>
              <a:t>Never store user passphrases</a:t>
            </a:r>
          </a:p>
          <a:p>
            <a:r>
              <a:rPr lang="en-US" altLang="en-US" sz="1800" b="1" dirty="0"/>
              <a:t>Never hardcode credentials</a:t>
            </a:r>
          </a:p>
          <a:p>
            <a:r>
              <a:rPr lang="en-US" altLang="en-US" sz="1800" dirty="0"/>
              <a:t>Protect service accounts with established tools and techniques</a:t>
            </a:r>
          </a:p>
          <a:p>
            <a:r>
              <a:rPr lang="en-US" altLang="en-US" sz="1800" b="1" dirty="0"/>
              <a:t>Implement lockout after 5 failed authentication attempts</a:t>
            </a:r>
          </a:p>
          <a:p>
            <a:r>
              <a:rPr lang="en-US" altLang="en-US" sz="1800" dirty="0"/>
              <a:t>Use secure protocols for credential/secrets exchange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Credentials/Passphrases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8 of 14</a:t>
            </a:r>
          </a:p>
        </p:txBody>
      </p:sp>
    </p:spTree>
    <p:extLst>
      <p:ext uri="{BB962C8B-B14F-4D97-AF65-F5344CB8AC3E}">
        <p14:creationId xmlns:p14="http://schemas.microsoft.com/office/powerpoint/2010/main" val="60940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3252685"/>
          </a:xfrm>
        </p:spPr>
        <p:txBody>
          <a:bodyPr/>
          <a:lstStyle/>
          <a:p>
            <a:r>
              <a:rPr lang="en-US" altLang="en-US" sz="1800" b="1" dirty="0"/>
              <a:t>Ensure session timeout is implemented</a:t>
            </a:r>
          </a:p>
          <a:p>
            <a:r>
              <a:rPr lang="en-US" altLang="en-US" sz="1800" dirty="0"/>
              <a:t>Make sure session tokens are random and long</a:t>
            </a:r>
          </a:p>
          <a:p>
            <a:r>
              <a:rPr lang="en-US" altLang="en-US" sz="1800" dirty="0"/>
              <a:t>Change session tokens at each logon and privilege escalation</a:t>
            </a:r>
          </a:p>
          <a:p>
            <a:r>
              <a:rPr lang="en-US" altLang="en-US" sz="1800" dirty="0"/>
              <a:t>Delete, remove, and invalidate tokens on logout</a:t>
            </a:r>
          </a:p>
          <a:p>
            <a:r>
              <a:rPr lang="en-US" altLang="en-US" sz="1800" b="1" dirty="0"/>
              <a:t>Provide a logout function</a:t>
            </a:r>
            <a:r>
              <a:rPr lang="en-US" altLang="en-US" sz="1800" dirty="0"/>
              <a:t>, prominently displayed throughout the application</a:t>
            </a:r>
          </a:p>
          <a:p>
            <a:r>
              <a:rPr lang="en-US" altLang="en-US" sz="1800" dirty="0"/>
              <a:t>Properly close records, delete temporary objects, and close operations on the server:</a:t>
            </a:r>
          </a:p>
          <a:p>
            <a:pPr lvl="1"/>
            <a:r>
              <a:rPr lang="en-US" altLang="en-US" sz="1400" dirty="0"/>
              <a:t>As part of logout</a:t>
            </a:r>
          </a:p>
          <a:p>
            <a:pPr lvl="1"/>
            <a:r>
              <a:rPr lang="en-US" altLang="en-US" sz="1400" dirty="0"/>
              <a:t>After a set period of inactivity</a:t>
            </a:r>
          </a:p>
          <a:p>
            <a:pPr lvl="1"/>
            <a:r>
              <a:rPr lang="en-US" altLang="en-US" sz="1400" dirty="0"/>
              <a:t>After a browser window close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Session and Logout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9 of 14</a:t>
            </a:r>
          </a:p>
        </p:txBody>
      </p:sp>
    </p:spTree>
    <p:extLst>
      <p:ext uri="{BB962C8B-B14F-4D97-AF65-F5344CB8AC3E}">
        <p14:creationId xmlns:p14="http://schemas.microsoft.com/office/powerpoint/2010/main" val="2088410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838200" y="731838"/>
            <a:ext cx="8450263" cy="592137"/>
          </a:xfrm>
        </p:spPr>
        <p:txBody>
          <a:bodyPr/>
          <a:lstStyle/>
          <a:p>
            <a:r>
              <a:rPr lang="en-US" altLang="en-US" dirty="0"/>
              <a:t>Disclaimer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8450263" cy="2599686"/>
          </a:xfrm>
        </p:spPr>
        <p:txBody>
          <a:bodyPr rtlCol="0"/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1800" dirty="0"/>
              <a:t>This presentation represents the presenter's reading of the Secure Software Development Standard as published 3/12/2018.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8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1800" b="1" dirty="0"/>
              <a:t>This presentation is not to be interpreted as an official guide nor set of recommendations.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8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1800" dirty="0"/>
              <a:t>Please refer to the document “University of California – Policy BFB-IS-3” for policy text and direct inquiries through the appropriate channel.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2487348"/>
          </a:xfrm>
        </p:spPr>
        <p:txBody>
          <a:bodyPr/>
          <a:lstStyle/>
          <a:p>
            <a:r>
              <a:rPr lang="en-US" altLang="en-US" sz="1800" b="1" dirty="0"/>
              <a:t>Only use approved SSO providers</a:t>
            </a:r>
          </a:p>
          <a:p>
            <a:r>
              <a:rPr lang="en-US" altLang="en-US" sz="1800" b="1" dirty="0"/>
              <a:t>Assign permissions to user groups, not individual users</a:t>
            </a:r>
          </a:p>
          <a:p>
            <a:r>
              <a:rPr lang="en-US" altLang="en-US" sz="1800" dirty="0"/>
              <a:t>Assign users to user groups</a:t>
            </a:r>
          </a:p>
          <a:p>
            <a:r>
              <a:rPr lang="en-US" altLang="en-US" sz="1800" dirty="0"/>
              <a:t>Ensure a user group with no/minimal privileges exists</a:t>
            </a:r>
          </a:p>
          <a:p>
            <a:pPr lvl="1"/>
            <a:r>
              <a:rPr lang="en-US" altLang="en-US" sz="1400" dirty="0"/>
              <a:t>Assign new users to this group and make privilege escalation explicit</a:t>
            </a:r>
          </a:p>
          <a:p>
            <a:r>
              <a:rPr lang="en-US" altLang="en-US" sz="1800" dirty="0"/>
              <a:t>Log all actions that grant users or groups permissions</a:t>
            </a:r>
          </a:p>
          <a:p>
            <a:r>
              <a:rPr lang="en-US" altLang="en-US" sz="1800" b="1" dirty="0"/>
              <a:t>Re-check authorization at every request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Federated Authentication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10 of 14</a:t>
            </a:r>
          </a:p>
        </p:txBody>
      </p:sp>
    </p:spTree>
    <p:extLst>
      <p:ext uri="{BB962C8B-B14F-4D97-AF65-F5344CB8AC3E}">
        <p14:creationId xmlns:p14="http://schemas.microsoft.com/office/powerpoint/2010/main" val="3384416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1972848"/>
          </a:xfrm>
        </p:spPr>
        <p:txBody>
          <a:bodyPr/>
          <a:lstStyle/>
          <a:p>
            <a:r>
              <a:rPr lang="en-US" altLang="en-US" sz="1800" b="1" dirty="0"/>
              <a:t>Prevent/disable directory traversal/directory listing</a:t>
            </a:r>
          </a:p>
          <a:p>
            <a:r>
              <a:rPr lang="en-US" altLang="en-US" sz="1800" b="1" dirty="0"/>
              <a:t>Filter web requests to block access to files with non-approved extensions</a:t>
            </a:r>
            <a:r>
              <a:rPr lang="en-US" altLang="en-US" sz="1800" dirty="0"/>
              <a:t> (e.g. .</a:t>
            </a:r>
            <a:r>
              <a:rPr lang="en-US" altLang="en-US" sz="1800" dirty="0" err="1"/>
              <a:t>dll</a:t>
            </a:r>
            <a:r>
              <a:rPr lang="en-US" altLang="en-US" sz="1800" dirty="0"/>
              <a:t>, .config, .java, .</a:t>
            </a:r>
            <a:r>
              <a:rPr lang="en-US" altLang="en-US" sz="1800" dirty="0" err="1"/>
              <a:t>cs</a:t>
            </a:r>
            <a:r>
              <a:rPr lang="en-US" altLang="en-US" sz="1800" dirty="0"/>
              <a:t>, etc.)</a:t>
            </a:r>
          </a:p>
          <a:p>
            <a:r>
              <a:rPr lang="en-US" altLang="en-US" sz="1800" dirty="0"/>
              <a:t>For AL3 or higher, set a directory quota or similar control</a:t>
            </a:r>
          </a:p>
          <a:p>
            <a:r>
              <a:rPr lang="en-US" altLang="en-US" sz="1800" dirty="0"/>
              <a:t>Ensure shared volumes/file shares have appropriate access restrictions limited to the application service account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File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11 of 14</a:t>
            </a:r>
          </a:p>
        </p:txBody>
      </p:sp>
    </p:spTree>
    <p:extLst>
      <p:ext uri="{BB962C8B-B14F-4D97-AF65-F5344CB8AC3E}">
        <p14:creationId xmlns:p14="http://schemas.microsoft.com/office/powerpoint/2010/main" val="2831862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2856167"/>
          </a:xfrm>
        </p:spPr>
        <p:txBody>
          <a:bodyPr/>
          <a:lstStyle/>
          <a:p>
            <a:r>
              <a:rPr lang="en-US" altLang="en-US" sz="1800" dirty="0"/>
              <a:t>Use secure configuration libraries, tools</a:t>
            </a:r>
          </a:p>
          <a:p>
            <a:r>
              <a:rPr lang="en-US" altLang="en-US" sz="1800" dirty="0"/>
              <a:t>Perform vulnerability scans</a:t>
            </a:r>
          </a:p>
          <a:p>
            <a:r>
              <a:rPr lang="en-US" altLang="en-US" sz="1800" b="1" dirty="0"/>
              <a:t>Run components with the least privileges possible</a:t>
            </a:r>
          </a:p>
          <a:p>
            <a:r>
              <a:rPr lang="en-US" altLang="en-US" sz="1800" b="1" dirty="0"/>
              <a:t>Execute SQL with the least privilege possible</a:t>
            </a:r>
          </a:p>
          <a:p>
            <a:r>
              <a:rPr lang="en-US" altLang="en-US" sz="1800" dirty="0"/>
              <a:t>Define, implement, and maintain secure settings (i.e. do not rely on default settings)</a:t>
            </a:r>
          </a:p>
          <a:p>
            <a:r>
              <a:rPr lang="en-US" altLang="en-US" sz="1800" b="1" dirty="0"/>
              <a:t>Secure the configuration used by the application</a:t>
            </a:r>
          </a:p>
          <a:p>
            <a:r>
              <a:rPr lang="en-US" altLang="en-US" sz="1800" dirty="0"/>
              <a:t>Set Header and Content-Security-Policy when possible (helps protect against XSS)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Secure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12 of 14</a:t>
            </a:r>
          </a:p>
        </p:txBody>
      </p:sp>
    </p:spTree>
    <p:extLst>
      <p:ext uri="{BB962C8B-B14F-4D97-AF65-F5344CB8AC3E}">
        <p14:creationId xmlns:p14="http://schemas.microsoft.com/office/powerpoint/2010/main" val="3417080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210108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400" i="1" dirty="0"/>
              <a:t>(Applies to P3/A3 or higher)</a:t>
            </a:r>
          </a:p>
          <a:p>
            <a:r>
              <a:rPr lang="en-US" altLang="en-US" sz="1800" dirty="0"/>
              <a:t>Record the steps taken to protect confidentiality concerns, integrity concerns, availability concerns</a:t>
            </a:r>
          </a:p>
          <a:p>
            <a:r>
              <a:rPr lang="en-US" altLang="en-US" sz="1800" dirty="0"/>
              <a:t>Track defects and fixes to defects</a:t>
            </a:r>
          </a:p>
          <a:p>
            <a:r>
              <a:rPr lang="en-US" altLang="en-US" sz="1800" dirty="0"/>
              <a:t>Note/record testing processes and how testing processes mitigate cyber risk</a:t>
            </a:r>
          </a:p>
          <a:p>
            <a:r>
              <a:rPr lang="en-US" altLang="en-US" sz="1800" dirty="0"/>
              <a:t>List components used and the security state of the components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13 of 14</a:t>
            </a:r>
          </a:p>
        </p:txBody>
      </p:sp>
    </p:spTree>
    <p:extLst>
      <p:ext uri="{BB962C8B-B14F-4D97-AF65-F5344CB8AC3E}">
        <p14:creationId xmlns:p14="http://schemas.microsoft.com/office/powerpoint/2010/main" val="3976552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Content Placeholder 5"/>
          <p:cNvSpPr>
            <a:spLocks noGrp="1"/>
          </p:cNvSpPr>
          <p:nvPr>
            <p:ph idx="1"/>
          </p:nvPr>
        </p:nvSpPr>
        <p:spPr>
          <a:xfrm>
            <a:off x="838200" y="1733630"/>
            <a:ext cx="8928370" cy="204568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400" i="1" dirty="0"/>
              <a:t>(Applies to P3/A3 or higher)</a:t>
            </a:r>
          </a:p>
          <a:p>
            <a:r>
              <a:rPr lang="en-US" altLang="en-US" sz="1800" b="1" dirty="0"/>
              <a:t>Use a software version control system or repository</a:t>
            </a:r>
          </a:p>
          <a:p>
            <a:r>
              <a:rPr lang="en-US" altLang="en-US" sz="1800" dirty="0"/>
              <a:t>Deploy test and production applications from the version control system or repository</a:t>
            </a:r>
          </a:p>
          <a:p>
            <a:r>
              <a:rPr lang="en-US" altLang="en-US" sz="1800" b="1" dirty="0"/>
              <a:t>Tag/label versions so they can be extracted at a later time</a:t>
            </a:r>
          </a:p>
          <a:p>
            <a:r>
              <a:rPr lang="en-US" altLang="en-US" sz="1800" dirty="0"/>
              <a:t>Configure version control to prevent/detect unauthorized changes</a:t>
            </a:r>
          </a:p>
        </p:txBody>
      </p:sp>
      <p:sp>
        <p:nvSpPr>
          <p:cNvPr id="12307" name="Title 2"/>
          <p:cNvSpPr>
            <a:spLocks noGrp="1"/>
          </p:cNvSpPr>
          <p:nvPr>
            <p:ph type="title"/>
          </p:nvPr>
        </p:nvSpPr>
        <p:spPr>
          <a:xfrm>
            <a:off x="838200" y="732442"/>
            <a:ext cx="10515600" cy="590931"/>
          </a:xfrm>
        </p:spPr>
        <p:txBody>
          <a:bodyPr/>
          <a:lstStyle/>
          <a:p>
            <a:r>
              <a:rPr lang="en-US" dirty="0"/>
              <a:t>Version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67B14-5D37-324F-94EE-358F76C5455F}"/>
              </a:ext>
            </a:extLst>
          </p:cNvPr>
          <p:cNvSpPr txBox="1"/>
          <p:nvPr/>
        </p:nvSpPr>
        <p:spPr>
          <a:xfrm>
            <a:off x="0" y="6550223"/>
            <a:ext cx="362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Requirement 14 of 14</a:t>
            </a:r>
          </a:p>
        </p:txBody>
      </p:sp>
    </p:spTree>
    <p:extLst>
      <p:ext uri="{BB962C8B-B14F-4D97-AF65-F5344CB8AC3E}">
        <p14:creationId xmlns:p14="http://schemas.microsoft.com/office/powerpoint/2010/main" val="2824828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732441"/>
            <a:ext cx="8450263" cy="590931"/>
          </a:xfrm>
        </p:spPr>
        <p:txBody>
          <a:bodyPr/>
          <a:lstStyle/>
          <a:p>
            <a:r>
              <a:rPr lang="en-US" altLang="en-US" dirty="0"/>
              <a:t>References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89100"/>
            <a:ext cx="8450263" cy="1972848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IS-3: </a:t>
            </a:r>
            <a:r>
              <a:rPr lang="en-US" sz="1800" dirty="0">
                <a:hlinkClick r:id="rId2"/>
              </a:rPr>
              <a:t>https://policy.ucop.edu/doc/7000543/BFB-IS-3</a:t>
            </a:r>
            <a:endParaRPr lang="en-US" sz="18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IS-3 Secure Software Development Standard: </a:t>
            </a:r>
            <a:r>
              <a:rPr lang="en-US" sz="1800" dirty="0">
                <a:hlinkClick r:id="rId3"/>
              </a:rPr>
              <a:t>https://security.ucop.edu/files/documents/guides/secure-software-development-standard.pdf</a:t>
            </a:r>
            <a:endParaRPr lang="en-US" sz="18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UC Davis IS-3 information page: </a:t>
            </a:r>
            <a:r>
              <a:rPr lang="en-US" sz="1800" dirty="0">
                <a:hlinkClick r:id="rId4"/>
              </a:rPr>
              <a:t>https://iet.ucdavis.edu/learn-more</a:t>
            </a:r>
            <a:endParaRPr lang="en-US" sz="1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370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671513" y="2576513"/>
            <a:ext cx="9948862" cy="785812"/>
          </a:xfrm>
        </p:spPr>
        <p:txBody>
          <a:bodyPr/>
          <a:lstStyle/>
          <a:p>
            <a:r>
              <a:rPr lang="en-US" altLang="en-US" dirty="0"/>
              <a:t>Thank you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731838"/>
            <a:ext cx="8450263" cy="592137"/>
          </a:xfrm>
        </p:spPr>
        <p:txBody>
          <a:bodyPr/>
          <a:lstStyle/>
          <a:p>
            <a:r>
              <a:rPr lang="en-US" altLang="en-US" dirty="0"/>
              <a:t>The Nature of Application Security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89100"/>
            <a:ext cx="8450263" cy="2755626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Productivity and security are seen as competing forces.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/>
              <a:t>Vendor samples are designed to get you started quickly. Security is often an extra step.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But security is a requirement from stakeholders and the University of California.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How do we treat security?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/>
              <a:t>Is security a product feature?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/>
              <a:t>Is security an architectural concern?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/>
              <a:t>Is security a development practice?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Inverted design thinking: security requires consideration of byproduct capabilities – that which your application can do that you never intended.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1" y="1743075"/>
            <a:ext cx="5867568" cy="3943644"/>
          </a:xfrm>
        </p:spPr>
        <p:txBody>
          <a:bodyPr rtlCol="0"/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1600" dirty="0"/>
              <a:t>The Software Development Lifecycle (SDLC) is a framework to describe software development. You adhere to the SDLC whether you realize it or not as every step must be completed, even if implicitly.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6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1600" dirty="0"/>
              <a:t>Secure thinking can be integrated at every step:</a:t>
            </a:r>
          </a:p>
          <a:p>
            <a:pPr marL="342900" indent="-342900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1200" b="1" dirty="0"/>
              <a:t>Planning</a:t>
            </a:r>
            <a:r>
              <a:rPr lang="en-US" sz="1200" dirty="0"/>
              <a:t> (what are we thinking of doing?): What information will we be storing? Who should have access?</a:t>
            </a:r>
          </a:p>
          <a:p>
            <a:pPr marL="342900" indent="-342900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1200" b="1" dirty="0"/>
              <a:t>Analysis</a:t>
            </a:r>
            <a:r>
              <a:rPr lang="en-US" sz="1200" dirty="0"/>
              <a:t> (what specifically will we build?): What risks exist based on the requirements?</a:t>
            </a:r>
          </a:p>
          <a:p>
            <a:pPr marL="342900" indent="-342900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1200" b="1" dirty="0"/>
              <a:t>Design</a:t>
            </a:r>
            <a:r>
              <a:rPr lang="en-US" sz="1200" dirty="0"/>
              <a:t> (what is our technical architecture?): How secure is our architecture?</a:t>
            </a:r>
          </a:p>
          <a:p>
            <a:pPr marL="342900" indent="-342900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1200" b="1" dirty="0"/>
              <a:t>Implementation</a:t>
            </a:r>
            <a:r>
              <a:rPr lang="en-US" sz="1200" dirty="0"/>
              <a:t> (coding)</a:t>
            </a:r>
          </a:p>
          <a:p>
            <a:pPr marL="342900" indent="-342900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1200" b="1" dirty="0"/>
              <a:t>Testing &amp; Integration</a:t>
            </a:r>
            <a:r>
              <a:rPr lang="en-US" sz="1200" dirty="0"/>
              <a:t>: Test your security. Automate common penetration tests.</a:t>
            </a:r>
          </a:p>
          <a:p>
            <a:pPr marL="342900" indent="-342900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1200" b="1" dirty="0"/>
              <a:t>Maintenance</a:t>
            </a:r>
            <a:r>
              <a:rPr lang="en-US" sz="1200" dirty="0"/>
              <a:t>: Patches, bug fixes, adherence to future standards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92D09-CF49-584D-96E1-9C0295674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768" y="731838"/>
            <a:ext cx="5486232" cy="5327785"/>
          </a:xfrm>
          <a:prstGeom prst="rect">
            <a:avLst/>
          </a:prstGeom>
        </p:spPr>
      </p:pic>
      <p:sp>
        <p:nvSpPr>
          <p:cNvPr id="11278" name="Title 7"/>
          <p:cNvSpPr>
            <a:spLocks noGrp="1"/>
          </p:cNvSpPr>
          <p:nvPr>
            <p:ph type="title"/>
          </p:nvPr>
        </p:nvSpPr>
        <p:spPr>
          <a:xfrm>
            <a:off x="838200" y="731838"/>
            <a:ext cx="10515600" cy="592137"/>
          </a:xfrm>
        </p:spPr>
        <p:txBody>
          <a:bodyPr/>
          <a:lstStyle/>
          <a:p>
            <a:r>
              <a:rPr lang="en-US" altLang="en-US" dirty="0"/>
              <a:t>Software Development Lifecycle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22731" y="4464477"/>
            <a:ext cx="9934575" cy="1338828"/>
          </a:xfrm>
        </p:spPr>
        <p:txBody>
          <a:bodyPr/>
          <a:lstStyle/>
          <a:p>
            <a:r>
              <a:rPr lang="en-US" altLang="en-US" dirty="0"/>
              <a:t>Key Concept</a:t>
            </a:r>
            <a:br>
              <a:rPr lang="en-US" altLang="en-US" dirty="0"/>
            </a:br>
            <a:r>
              <a:rPr lang="en-US" altLang="en-US" sz="4000" dirty="0"/>
              <a:t>Protection and Availability Levels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F535E-F35D-AB43-828B-79D06F4A8986}"/>
              </a:ext>
            </a:extLst>
          </p:cNvPr>
          <p:cNvSpPr txBox="1"/>
          <p:nvPr/>
        </p:nvSpPr>
        <p:spPr>
          <a:xfrm>
            <a:off x="0" y="6611779"/>
            <a:ext cx="4659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credit: Christoph Scholz (</a:t>
            </a:r>
            <a:r>
              <a:rPr lang="en-US" sz="1000" b="1" dirty="0">
                <a:solidFill>
                  <a:schemeClr val="bg1"/>
                </a:solidFill>
              </a:rPr>
              <a:t>CC BY-SA 2.0</a:t>
            </a:r>
            <a:r>
              <a:rPr lang="en-US" sz="1000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731838"/>
            <a:ext cx="8450263" cy="592137"/>
          </a:xfrm>
        </p:spPr>
        <p:txBody>
          <a:bodyPr/>
          <a:lstStyle/>
          <a:p>
            <a:r>
              <a:rPr lang="en-US" altLang="en-US" dirty="0"/>
              <a:t>Protection and Availability Levels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89100"/>
            <a:ext cx="8450263" cy="2866426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Protection Levels and Availability Levels</a:t>
            </a:r>
            <a:r>
              <a:rPr lang="en-US" sz="1800" dirty="0"/>
              <a:t> classify services based on severity.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PL and AL thresholds may dictate which policy items to follow, i.e. public data may be treated differently than highly sensitive, proprietary data.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18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Protection is concerned with </a:t>
            </a:r>
            <a:r>
              <a:rPr lang="en-US" sz="1800" b="1" dirty="0"/>
              <a:t>data privacy and integrity</a:t>
            </a:r>
            <a:r>
              <a:rPr lang="en-US" sz="1800" dirty="0"/>
              <a:t>.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/>
              <a:t>Compromised data may violate privacy, expose intellectual property, and more.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Availability is concerned with </a:t>
            </a:r>
            <a:r>
              <a:rPr lang="en-US" sz="1800" b="1" dirty="0"/>
              <a:t>service efficiency and disruption</a:t>
            </a:r>
            <a:r>
              <a:rPr lang="en-US" sz="1800" dirty="0"/>
              <a:t>.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/>
              <a:t>Service disruptions are expensive.</a:t>
            </a:r>
          </a:p>
        </p:txBody>
      </p:sp>
    </p:spTree>
    <p:extLst>
      <p:ext uri="{BB962C8B-B14F-4D97-AF65-F5344CB8AC3E}">
        <p14:creationId xmlns:p14="http://schemas.microsoft.com/office/powerpoint/2010/main" val="123252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731838"/>
            <a:ext cx="8450263" cy="592137"/>
          </a:xfrm>
        </p:spPr>
        <p:txBody>
          <a:bodyPr/>
          <a:lstStyle/>
          <a:p>
            <a:r>
              <a:rPr lang="en-US" altLang="en-US" dirty="0"/>
              <a:t>Protection Levels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89100"/>
            <a:ext cx="8450263" cy="3219343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P1 (Minimal, Public)</a:t>
            </a:r>
            <a:r>
              <a:rPr lang="en-US" sz="1800" dirty="0"/>
              <a:t>: Information readily </a:t>
            </a:r>
            <a:r>
              <a:rPr lang="en-US" sz="1800" u="sng" dirty="0"/>
              <a:t>available to the public</a:t>
            </a:r>
            <a:r>
              <a:rPr lang="en-US" sz="1800" dirty="0"/>
              <a:t>. Primary </a:t>
            </a:r>
            <a:r>
              <a:rPr lang="en-US" sz="1800" u="sng" dirty="0"/>
              <a:t>concern is unauthorized modification</a:t>
            </a:r>
            <a:r>
              <a:rPr lang="en-US" sz="1800" dirty="0"/>
              <a:t>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P2 (Low, Internal)</a:t>
            </a:r>
            <a:r>
              <a:rPr lang="en-US" sz="1800" dirty="0"/>
              <a:t>: Information </a:t>
            </a:r>
            <a:r>
              <a:rPr lang="en-US" sz="1800" u="sng" dirty="0"/>
              <a:t>not intended for public use, but not covered by statue</a:t>
            </a:r>
            <a:r>
              <a:rPr lang="en-US" sz="1800" dirty="0"/>
              <a:t>, regulations, etc. Compromise may result in minor damage, small financial loss, or have minor privacy impacts.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P3 (Moderate, Proprietary)</a:t>
            </a:r>
            <a:r>
              <a:rPr lang="en-US" sz="1800" dirty="0"/>
              <a:t>: </a:t>
            </a:r>
            <a:r>
              <a:rPr lang="en-US" sz="1800" u="sng" dirty="0"/>
              <a:t>Compromise may result in moderate fines</a:t>
            </a:r>
            <a:r>
              <a:rPr lang="en-US" sz="1800" dirty="0"/>
              <a:t>, civil actions. Privacy violations are moderate, financial loss is moderate, legal action may result. This </a:t>
            </a:r>
            <a:r>
              <a:rPr lang="en-US" sz="1800" u="sng" dirty="0"/>
              <a:t>includes lower risk items that, when combined, represent increased risk</a:t>
            </a:r>
            <a:r>
              <a:rPr lang="en-US" sz="1800" dirty="0"/>
              <a:t>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P4 (High, Statutory)</a:t>
            </a:r>
            <a:r>
              <a:rPr lang="en-US" sz="1800" dirty="0"/>
              <a:t>: </a:t>
            </a:r>
            <a:r>
              <a:rPr lang="en-US" sz="1800" u="sng" dirty="0"/>
              <a:t>Significant harm in all forms</a:t>
            </a:r>
            <a:r>
              <a:rPr lang="en-US" sz="1800" dirty="0"/>
              <a:t>, including reputation. May include civil or criminal violations.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342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731838"/>
            <a:ext cx="8450263" cy="592137"/>
          </a:xfrm>
        </p:spPr>
        <p:txBody>
          <a:bodyPr/>
          <a:lstStyle/>
          <a:p>
            <a:r>
              <a:rPr lang="en-US" altLang="en-US" dirty="0"/>
              <a:t>Availability Levels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89100"/>
            <a:ext cx="8450263" cy="1972848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A1 (Minimal)</a:t>
            </a:r>
            <a:r>
              <a:rPr lang="en-US" sz="1800" dirty="0"/>
              <a:t>: </a:t>
            </a:r>
            <a:r>
              <a:rPr lang="en-US" sz="1800" u="sng" dirty="0"/>
              <a:t>Minimal</a:t>
            </a:r>
            <a:r>
              <a:rPr lang="en-US" sz="1800" dirty="0"/>
              <a:t> impact or minor financial loss.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A2 (Low)</a:t>
            </a:r>
            <a:r>
              <a:rPr lang="en-US" sz="1800" dirty="0"/>
              <a:t>: </a:t>
            </a:r>
            <a:r>
              <a:rPr lang="en-US" sz="1800" u="sng" dirty="0"/>
              <a:t>Minor</a:t>
            </a:r>
            <a:r>
              <a:rPr lang="en-US" sz="1800" dirty="0"/>
              <a:t> losses or inefficiencies.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A3 (Moderate)</a:t>
            </a:r>
            <a:r>
              <a:rPr lang="en-US" sz="1800" dirty="0"/>
              <a:t>: </a:t>
            </a:r>
            <a:r>
              <a:rPr lang="en-US" sz="1800" u="sng" dirty="0"/>
              <a:t>Moderate</a:t>
            </a:r>
            <a:r>
              <a:rPr lang="en-US" sz="1800" dirty="0"/>
              <a:t> financial losses and/or reduced customer service.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/>
              <a:t>A4 (High)</a:t>
            </a:r>
            <a:r>
              <a:rPr lang="en-US" sz="1800" dirty="0"/>
              <a:t>: </a:t>
            </a:r>
            <a:r>
              <a:rPr lang="en-US" sz="1800" u="sng" dirty="0"/>
              <a:t>Significant</a:t>
            </a:r>
            <a:r>
              <a:rPr lang="en-US" sz="1800" dirty="0"/>
              <a:t> financial loss, major impairment of the Location. IT Resources required by statutory, regulatory, or legal obligations are major drivers for this risk level.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94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22731" y="4464477"/>
            <a:ext cx="9934575" cy="1338828"/>
          </a:xfrm>
        </p:spPr>
        <p:txBody>
          <a:bodyPr/>
          <a:lstStyle/>
          <a:p>
            <a:r>
              <a:rPr lang="en-US" altLang="en-US" dirty="0"/>
              <a:t>Requirements</a:t>
            </a:r>
            <a:br>
              <a:rPr lang="en-US" altLang="en-US" dirty="0"/>
            </a:br>
            <a:r>
              <a:rPr lang="en-US" altLang="en-US" sz="4000" dirty="0"/>
              <a:t>For Secure Software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F535E-F35D-AB43-828B-79D06F4A8986}"/>
              </a:ext>
            </a:extLst>
          </p:cNvPr>
          <p:cNvSpPr txBox="1"/>
          <p:nvPr/>
        </p:nvSpPr>
        <p:spPr>
          <a:xfrm>
            <a:off x="0" y="6611779"/>
            <a:ext cx="4659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credit: Yuri </a:t>
            </a:r>
            <a:r>
              <a:rPr lang="en-US" sz="1000" dirty="0" err="1">
                <a:solidFill>
                  <a:schemeClr val="bg1"/>
                </a:solidFill>
              </a:rPr>
              <a:t>Samoilov</a:t>
            </a:r>
            <a:r>
              <a:rPr lang="en-US" sz="1000" dirty="0">
                <a:solidFill>
                  <a:schemeClr val="bg1"/>
                </a:solidFill>
              </a:rPr>
              <a:t> (</a:t>
            </a:r>
            <a:r>
              <a:rPr lang="en-US" sz="1000" b="1" dirty="0">
                <a:solidFill>
                  <a:schemeClr val="bg1"/>
                </a:solidFill>
              </a:rPr>
              <a:t>CC BY 2.0</a:t>
            </a:r>
            <a:r>
              <a:rPr lang="en-US" sz="10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673645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DavisPresentationTemplate_20180817" id="{C608A527-AE2C-5647-B01F-98D46C149A69}" vid="{FBCC6DDF-9354-D74B-97E6-27BBCC983CC4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DavisPresentationTemplate_20180817" id="{C608A527-AE2C-5647-B01F-98D46C149A69}" vid="{39C4248E-694C-E24A-9FB5-0994E463ED3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270</TotalTime>
  <Words>1568</Words>
  <Application>Microsoft Macintosh PowerPoint</Application>
  <PresentationFormat>Widescreen</PresentationFormat>
  <Paragraphs>201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Proxima Nova</vt:lpstr>
      <vt:lpstr>Custom Design</vt:lpstr>
      <vt:lpstr>1_Office Theme</vt:lpstr>
      <vt:lpstr>Secure Application Development with IS-3</vt:lpstr>
      <vt:lpstr>Disclaimer</vt:lpstr>
      <vt:lpstr>The Nature of Application Security</vt:lpstr>
      <vt:lpstr>Software Development Lifecycle</vt:lpstr>
      <vt:lpstr>Key Concept Protection and Availability Levels</vt:lpstr>
      <vt:lpstr>Protection and Availability Levels</vt:lpstr>
      <vt:lpstr>Protection Levels</vt:lpstr>
      <vt:lpstr>Availability Levels</vt:lpstr>
      <vt:lpstr>Requirements For Secure Software Development</vt:lpstr>
      <vt:lpstr>Secure Software Requirements</vt:lpstr>
      <vt:lpstr>Software Development Process</vt:lpstr>
      <vt:lpstr>Input Validation</vt:lpstr>
      <vt:lpstr>Exception and Error Handling</vt:lpstr>
      <vt:lpstr>Cross Site Scripting (XSS) and Invalidated Redirects/Forwards</vt:lpstr>
      <vt:lpstr>Insecure Direct Object References</vt:lpstr>
      <vt:lpstr>Logging</vt:lpstr>
      <vt:lpstr>TLS and Secure APIs</vt:lpstr>
      <vt:lpstr>Credentials/Passphrases</vt:lpstr>
      <vt:lpstr>Session and Logout</vt:lpstr>
      <vt:lpstr>Federated Authentication</vt:lpstr>
      <vt:lpstr>File Management</vt:lpstr>
      <vt:lpstr>Secure Configuration</vt:lpstr>
      <vt:lpstr>Documentation</vt:lpstr>
      <vt:lpstr>Version Control</vt:lpstr>
      <vt:lpstr>References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Secure Application Development with IS-3</dc:title>
  <dc:subject/>
  <dc:creator>Christopher Thielen</dc:creator>
  <cp:keywords/>
  <dc:description/>
  <cp:lastModifiedBy>Christopher Thielen</cp:lastModifiedBy>
  <cp:revision>45</cp:revision>
  <dcterms:created xsi:type="dcterms:W3CDTF">2019-05-09T17:47:41Z</dcterms:created>
  <dcterms:modified xsi:type="dcterms:W3CDTF">2019-05-14T20:44:07Z</dcterms:modified>
  <cp:category/>
</cp:coreProperties>
</file>