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Neue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satOff val="12166"/>
              <a:lumOff val="-13042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left>
          <a:right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 b="def" i="def"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chemeClr val="accent2">
                  <a:hueOff val="-487087"/>
                  <a:satOff val="-2686"/>
                  <a:lumOff val="14808"/>
                </a:scheme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5" name="Shape 12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ine"/>
          <p:cNvSpPr/>
          <p:nvPr/>
        </p:nvSpPr>
        <p:spPr>
          <a:xfrm>
            <a:off x="571500" y="4749800"/>
            <a:ext cx="11868094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3" name="Title Text"/>
          <p:cNvSpPr txBox="1"/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" name="Body Level One…"/>
          <p:cNvSpPr txBox="1"/>
          <p:nvPr>
            <p:ph type="body" sz="quarter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98422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spcBef>
                <a:spcPts val="0"/>
              </a:spcBef>
              <a:buSzTx/>
              <a:buFontTx/>
              <a:buNone/>
              <a:defRPr sz="2600">
                <a:solidFill>
                  <a:srgbClr val="000000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102" name="“Type a quote here.”"/>
          <p:cNvSpPr txBox="1"/>
          <p:nvPr>
            <p:ph type="body" sz="quarter" idx="14"/>
          </p:nvPr>
        </p:nvSpPr>
        <p:spPr>
          <a:xfrm>
            <a:off x="1270000" y="4292600"/>
            <a:ext cx="10464800" cy="711200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algn="ctr" defTabSz="457200">
              <a:spcBef>
                <a:spcPts val="2400"/>
              </a:spcBef>
              <a:buSzTx/>
              <a:buFontTx/>
              <a:buNone/>
              <a:defRPr sz="4000"/>
            </a:lvl1pPr>
          </a:lstStyle>
          <a:p>
            <a:pPr/>
            <a:r>
              <a:t>“Type a quote here.”</a:t>
            </a:r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Line"/>
          <p:cNvSpPr/>
          <p:nvPr/>
        </p:nvSpPr>
        <p:spPr>
          <a:xfrm>
            <a:off x="7543800" y="7975599"/>
            <a:ext cx="1" cy="14225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3" name="Image"/>
          <p:cNvSpPr/>
          <p:nvPr>
            <p:ph type="pic" idx="13"/>
          </p:nvPr>
        </p:nvSpPr>
        <p:spPr>
          <a:xfrm>
            <a:off x="0" y="0"/>
            <a:ext cx="13004800" cy="7594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4" name="Title Text"/>
          <p:cNvSpPr txBox="1"/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/>
            <a:r>
              <a:t>Title Text</a:t>
            </a:r>
          </a:p>
        </p:txBody>
      </p:sp>
      <p:sp>
        <p:nvSpPr>
          <p:cNvPr id="25" name="Body Level One…"/>
          <p:cNvSpPr txBox="1"/>
          <p:nvPr>
            <p:ph type="body" sz="quarter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Text"/>
          <p:cNvSpPr txBox="1"/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/>
            <a:r>
              <a:t>Title Text</a:t>
            </a:r>
          </a:p>
        </p:txBody>
      </p:sp>
      <p:sp>
        <p:nvSpPr>
          <p:cNvPr id="3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Line"/>
          <p:cNvSpPr/>
          <p:nvPr/>
        </p:nvSpPr>
        <p:spPr>
          <a:xfrm>
            <a:off x="571500" y="4864100"/>
            <a:ext cx="5334476" cy="58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2" name="Image"/>
          <p:cNvSpPr/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43" name="Title Text"/>
          <p:cNvSpPr txBox="1"/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4" name="Body Level One…"/>
          <p:cNvSpPr txBox="1"/>
          <p:nvPr>
            <p:ph type="body" sz="quarter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Line"/>
          <p:cNvSpPr/>
          <p:nvPr/>
        </p:nvSpPr>
        <p:spPr>
          <a:xfrm>
            <a:off x="571500" y="1968500"/>
            <a:ext cx="5073394" cy="133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70" name="Image"/>
          <p:cNvSpPr/>
          <p:nvPr>
            <p:ph type="pic" idx="13"/>
          </p:nvPr>
        </p:nvSpPr>
        <p:spPr>
          <a:xfrm>
            <a:off x="6502400" y="0"/>
            <a:ext cx="6502400" cy="9753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71" name="Title Text"/>
          <p:cNvSpPr txBox="1"/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2" name="Body Level One…"/>
          <p:cNvSpPr txBox="1"/>
          <p:nvPr>
            <p:ph type="body" sz="half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lide Number"/>
          <p:cNvSpPr txBox="1"/>
          <p:nvPr>
            <p:ph type="sldNum" sz="quarter" idx="2"/>
          </p:nvPr>
        </p:nvSpPr>
        <p:spPr>
          <a:xfrm>
            <a:off x="510743" y="9199778"/>
            <a:ext cx="312014" cy="299822"/>
          </a:xfrm>
          <a:prstGeom prst="rect">
            <a:avLst/>
          </a:prstGeom>
        </p:spPr>
        <p:txBody>
          <a:bodyPr/>
          <a:lstStyle>
            <a:lvl1pPr algn="l"/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Body Level One…"/>
          <p:cNvSpPr txBox="1"/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Line"/>
          <p:cNvSpPr/>
          <p:nvPr/>
        </p:nvSpPr>
        <p:spPr>
          <a:xfrm flipH="1">
            <a:off x="9055098" y="508000"/>
            <a:ext cx="128" cy="7975631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89" name="Line"/>
          <p:cNvSpPr/>
          <p:nvPr/>
        </p:nvSpPr>
        <p:spPr>
          <a:xfrm>
            <a:off x="9055096" y="4464050"/>
            <a:ext cx="3448503" cy="5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0" name="Image"/>
          <p:cNvSpPr/>
          <p:nvPr>
            <p:ph type="pic" sz="quarter" idx="13"/>
          </p:nvPr>
        </p:nvSpPr>
        <p:spPr>
          <a:xfrm>
            <a:off x="9220200" y="4622800"/>
            <a:ext cx="3276600" cy="386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1" name="Image"/>
          <p:cNvSpPr/>
          <p:nvPr>
            <p:ph type="pic" sz="quarter" idx="14"/>
          </p:nvPr>
        </p:nvSpPr>
        <p:spPr>
          <a:xfrm>
            <a:off x="9220200" y="508000"/>
            <a:ext cx="3276600" cy="37973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2" name="Image"/>
          <p:cNvSpPr/>
          <p:nvPr>
            <p:ph type="pic" idx="15"/>
          </p:nvPr>
        </p:nvSpPr>
        <p:spPr>
          <a:xfrm>
            <a:off x="520700" y="508000"/>
            <a:ext cx="8369300" cy="79756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spcBef>
                <a:spcPts val="0"/>
              </a:spcBef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>
            <a:off x="571500" y="1968500"/>
            <a:ext cx="11868106" cy="129"/>
          </a:xfrm>
          <a:prstGeom prst="line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50800" tIns="50800" rIns="50800" bIns="50800" anchor="ctr"/>
          <a:lstStyle/>
          <a:p>
            <a:pPr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12268199" y="9199778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l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 typeface="Helvetica Neue"/>
        <a:buChar char="•"/>
        <a:tabLst/>
        <a:defRPr b="0" baseline="0" cap="none" i="0" spc="0" strike="noStrike" sz="3600" u="none">
          <a:ln>
            <a:noFill/>
          </a:ln>
          <a:solidFill>
            <a:srgbClr val="747474"/>
          </a:solidFill>
          <a:uFillTx/>
          <a:latin typeface="+mn-lt"/>
          <a:ea typeface="+mn-ea"/>
          <a:cs typeface="+mn-cs"/>
          <a:sym typeface="Helvetica Neue Light"/>
        </a:defRPr>
      </a:lvl9pPr>
    </p:bodyStyle>
    <p:otherStyle>
      <a:lvl1pPr marL="0" marR="0" indent="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228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457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685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9144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11430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13716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16002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1828800" algn="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egghead.io" TargetMode="Externa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0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NoSQL Overview + Elasticsearch Quick Div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NoSQL Overview + Elasticsearch Quick Dive</a:t>
            </a:r>
          </a:p>
        </p:txBody>
      </p:sp>
      <p:sp>
        <p:nvSpPr>
          <p:cNvPr id="128" name="October 10, 2017…"/>
          <p:cNvSpPr txBox="1"/>
          <p:nvPr>
            <p:ph type="subTitle" sz="quarter" idx="1"/>
          </p:nvPr>
        </p:nvSpPr>
        <p:spPr>
          <a:xfrm>
            <a:off x="571499" y="5016499"/>
            <a:ext cx="11861801" cy="1652787"/>
          </a:xfrm>
          <a:prstGeom prst="rect">
            <a:avLst/>
          </a:prstGeom>
        </p:spPr>
        <p:txBody>
          <a:bodyPr/>
          <a:lstStyle/>
          <a:p>
            <a:pPr defTabSz="455675">
              <a:defRPr sz="2027"/>
            </a:pPr>
            <a:r>
              <a:t>October 10, 2017</a:t>
            </a:r>
          </a:p>
          <a:p>
            <a:pPr defTabSz="455675">
              <a:defRPr sz="2027"/>
            </a:pPr>
            <a:r>
              <a:t>Christopher Thielen</a:t>
            </a:r>
          </a:p>
          <a:p>
            <a:pPr defTabSz="455675">
              <a:defRPr sz="2027"/>
            </a:pPr>
          </a:p>
          <a:p>
            <a:pPr defTabSz="455675">
              <a:defRPr sz="2027"/>
            </a:pPr>
            <a:r>
              <a:t>Credit: Wikipedia, </a:t>
            </a:r>
            <a:r>
              <a:rPr u="sng">
                <a:hlinkClick r:id="rId2" invalidUrl="" action="" tgtFrame="" tooltip="" history="1" highlightClick="0" endSnd="0"/>
              </a:rPr>
              <a:t>egghead.io</a:t>
            </a:r>
            <a:r>
              <a:t> (Will Button)</a:t>
            </a:r>
          </a:p>
          <a:p>
            <a:pPr defTabSz="455675">
              <a:defRPr sz="2027"/>
            </a:pPr>
            <a:r>
              <a:t>No copyright infringement intended.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Elasticsear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Elasticsearch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–Scott Kirkland on Elasticsearch"/>
          <p:cNvSpPr txBox="1"/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–Scott Kirkland on Elasticsearch</a:t>
            </a:r>
          </a:p>
        </p:txBody>
      </p:sp>
      <p:sp>
        <p:nvSpPr>
          <p:cNvPr id="157" name="“The greatest thing since sliced bread.”"/>
          <p:cNvSpPr txBox="1"/>
          <p:nvPr>
            <p:ph type="body" idx="14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“The greatest thing since sliced bread.”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Elasticsearch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Elasticsearch</a:t>
            </a:r>
          </a:p>
        </p:txBody>
      </p:sp>
      <p:sp>
        <p:nvSpPr>
          <p:cNvPr id="160" name="Full-text search engine usable as a NoSQL data sto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Full-text search engine usable as a NoSQL data store</a:t>
            </a:r>
          </a:p>
          <a:p>
            <a:pPr/>
            <a:r>
              <a:t>HTTP verb interface (GET, POST, PUT) often using JSON</a:t>
            </a:r>
          </a:p>
          <a:p>
            <a:pPr/>
            <a:r>
              <a:t>Easily scalable, self-balancing (if you need it)</a:t>
            </a:r>
          </a:p>
          <a:p>
            <a:pPr/>
            <a:r>
              <a:t>Free, open source, based on Apache Lucene</a:t>
            </a:r>
          </a:p>
          <a:p>
            <a:pPr/>
            <a:r>
              <a:t>Self-host, AWS, Azure, etc.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0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Elasticsearch Schem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Elasticsearch Schema</a:t>
            </a:r>
          </a:p>
        </p:txBody>
      </p:sp>
      <p:sp>
        <p:nvSpPr>
          <p:cNvPr id="163" name="Index - a container for types (e.g. one index per app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Index - a container for types (e.g. one index per app)</a:t>
            </a:r>
          </a:p>
          <a:p>
            <a:pPr/>
            <a:r>
              <a:t>Type - a container for similar documents (like class types, object types, etc.)</a:t>
            </a:r>
          </a:p>
          <a:p>
            <a:pPr/>
            <a:r>
              <a:t>Document - the content to search/store (instances of a type)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3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Dem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Demo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Demo Server Is Ope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Demo Server Is Open</a:t>
            </a:r>
          </a:p>
        </p:txBody>
      </p:sp>
      <p:sp>
        <p:nvSpPr>
          <p:cNvPr id="168" name="Elasticsearch is great! I want folks to try it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7763" indent="-397763" defTabSz="508254">
              <a:spcBef>
                <a:spcPts val="3600"/>
              </a:spcBef>
              <a:defRPr sz="3132"/>
            </a:pPr>
            <a:r>
              <a:t>Elasticsearch is great! I want folks to try it.</a:t>
            </a:r>
          </a:p>
          <a:p>
            <a:pPr marL="397763" indent="-397763" defTabSz="508254">
              <a:spcBef>
                <a:spcPts val="3600"/>
              </a:spcBef>
              <a:defRPr sz="3132"/>
            </a:pPr>
            <a:r>
              <a:t>The meeting notes posted online will contain CURL examples ready for copy-and-paste.</a:t>
            </a:r>
          </a:p>
          <a:p>
            <a:pPr marL="397763" indent="-397763" defTabSz="508254">
              <a:spcBef>
                <a:spcPts val="3600"/>
              </a:spcBef>
              <a:defRPr sz="3132"/>
            </a:pPr>
            <a:r>
              <a:t>Feel free to play around. I won’t delete the ES instance until Friday (easy to set up your own via packages, Docker, etc.)</a:t>
            </a:r>
          </a:p>
          <a:p>
            <a:pPr marL="397763" indent="-397763" defTabSz="508254">
              <a:spcBef>
                <a:spcPts val="3600"/>
              </a:spcBef>
              <a:defRPr sz="3132"/>
            </a:pPr>
            <a:r>
              <a:t>Ideas to try:</a:t>
            </a:r>
          </a:p>
          <a:p>
            <a:pPr lvl="1" marL="795527" indent="-397763" defTabSz="508254">
              <a:spcBef>
                <a:spcPts val="3600"/>
              </a:spcBef>
              <a:defRPr sz="3132"/>
            </a:pPr>
            <a:r>
              <a:t>How many times does someone say “Eat my shorts”?</a:t>
            </a:r>
          </a:p>
          <a:p>
            <a:pPr lvl="1" marL="795527" indent="-397763" defTabSz="508254">
              <a:spcBef>
                <a:spcPts val="3600"/>
              </a:spcBef>
              <a:defRPr sz="3132"/>
            </a:pPr>
            <a:r>
              <a:t>How many times do characters other than Bart Simpson say it?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8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hanks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Thanks.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NoSQL is a Misleading Nam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NoSQL is a Misleading Name</a:t>
            </a:r>
          </a:p>
        </p:txBody>
      </p:sp>
      <p:sp>
        <p:nvSpPr>
          <p:cNvPr id="131" name="NoSQL != anti-SQ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NoSQL != anti-SQL</a:t>
            </a:r>
          </a:p>
          <a:p>
            <a:pPr/>
            <a:r>
              <a:t>“No SQL” as in “databases that don’t implement SQL”, not “databases that are better/cooler/newer than SQL” (some NoSQL databases are quite old)</a:t>
            </a:r>
          </a:p>
          <a:p>
            <a:pPr/>
            <a:r>
              <a:t>“Not Only SQL” is a good way to think of it, e.g. complements SQL engines</a:t>
            </a:r>
          </a:p>
          <a:p>
            <a:pPr lvl="1"/>
            <a:r>
              <a:t>SQL + Elasticseaerch is a good option at UCD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1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Histor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History</a:t>
            </a:r>
          </a:p>
        </p:txBody>
      </p:sp>
      <p:sp>
        <p:nvSpPr>
          <p:cNvPr id="134" name="Modern NoSQL movement (and “NoSQL” terminology) began around 1998 with full steam ~2010.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Modern NoSQL movement (and “NoSQL” terminology) began around 1998 with full steam ~2010.</a:t>
            </a:r>
          </a:p>
          <a:p>
            <a:pPr/>
            <a:r>
              <a:t>Necessitated by architectural requirements of “Web 2.0”</a:t>
            </a:r>
          </a:p>
          <a:p>
            <a:pPr lvl="1"/>
            <a:r>
              <a:t>Replication (geography) in SQL is hard</a:t>
            </a:r>
          </a:p>
          <a:p>
            <a:pPr lvl="1"/>
            <a:r>
              <a:t>SQL performance is hit-and-miss, flexibility very difficult (e.g. migration frameworks)</a:t>
            </a:r>
          </a:p>
          <a:p>
            <a:pPr lvl="1"/>
            <a:r>
              <a:t>What if we think outside the box?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What’s Inside the Box?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What’s Inside the Box?</a:t>
            </a:r>
          </a:p>
        </p:txBody>
      </p:sp>
      <p:sp>
        <p:nvSpPr>
          <p:cNvPr id="137" name="Tabular Data…"/>
          <p:cNvSpPr txBox="1"/>
          <p:nvPr>
            <p:ph type="body" idx="1"/>
          </p:nvPr>
        </p:nvSpPr>
        <p:spPr>
          <a:xfrm>
            <a:off x="571500" y="2228850"/>
            <a:ext cx="11861800" cy="6667500"/>
          </a:xfrm>
          <a:prstGeom prst="rect">
            <a:avLst/>
          </a:prstGeom>
        </p:spPr>
        <p:txBody>
          <a:bodyPr/>
          <a:lstStyle/>
          <a:p>
            <a:pPr/>
            <a:r>
              <a:t>Tabular Data</a:t>
            </a:r>
          </a:p>
          <a:p>
            <a:pPr/>
            <a:r>
              <a:t>ACID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What’s Inside the Box? Tabular Data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What’s Inside the Box? Tabular Data</a:t>
            </a:r>
          </a:p>
        </p:txBody>
      </p:sp>
      <p:sp>
        <p:nvSpPr>
          <p:cNvPr id="140" name="Is your data really tabular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 your data really tabular?</a:t>
            </a:r>
          </a:p>
          <a:p>
            <a:pPr lvl="1"/>
            <a:r>
              <a:t>Social networks</a:t>
            </a:r>
          </a:p>
          <a:p>
            <a:pPr lvl="1"/>
            <a:r>
              <a:t>Pattern detection (fraud, product recommendations)</a:t>
            </a:r>
          </a:p>
          <a:p>
            <a:pPr lvl="1"/>
            <a:r>
              <a:t>Lists (sessions, logs)</a:t>
            </a:r>
          </a:p>
          <a:p>
            <a:pPr lvl="1"/>
            <a:r>
              <a:t>Schema-less data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What’s Inside the Box? ACID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What’s Inside the Box? ACID</a:t>
            </a:r>
          </a:p>
        </p:txBody>
      </p:sp>
      <p:sp>
        <p:nvSpPr>
          <p:cNvPr id="143" name="ACID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84047" indent="-384047" defTabSz="490727">
              <a:spcBef>
                <a:spcPts val="3500"/>
              </a:spcBef>
              <a:defRPr sz="3024"/>
            </a:pPr>
            <a:r>
              <a:t>ACID</a:t>
            </a:r>
          </a:p>
          <a:p>
            <a:pPr lvl="1" marL="768095" indent="-384047" defTabSz="490727">
              <a:spcBef>
                <a:spcPts val="3500"/>
              </a:spcBef>
              <a:defRPr sz="3024"/>
            </a:pPr>
            <a:r>
              <a:t>Atomicity: Transactions are all or nothing, no partial writes</a:t>
            </a:r>
          </a:p>
          <a:p>
            <a:pPr lvl="1" marL="768095" indent="-384047" defTabSz="490727">
              <a:spcBef>
                <a:spcPts val="3500"/>
              </a:spcBef>
              <a:defRPr sz="3024"/>
            </a:pPr>
            <a:r>
              <a:t>Consistency: All transactions start/end at valid states (with regard to triggers, constraints, etc.)</a:t>
            </a:r>
          </a:p>
          <a:p>
            <a:pPr lvl="1" marL="768095" indent="-384047" defTabSz="490727">
              <a:spcBef>
                <a:spcPts val="3500"/>
              </a:spcBef>
              <a:defRPr sz="3024"/>
            </a:pPr>
            <a:r>
              <a:t>Isolation: Concurrent transactions behave like serial transactions</a:t>
            </a:r>
          </a:p>
          <a:p>
            <a:pPr lvl="1" marL="768095" indent="-384047" defTabSz="490727">
              <a:spcBef>
                <a:spcPts val="3500"/>
              </a:spcBef>
              <a:defRPr sz="3024"/>
            </a:pPr>
            <a:r>
              <a:t>Durability: Power loss, crash does not affect completed transactions</a:t>
            </a:r>
          </a:p>
          <a:p>
            <a:pPr marL="384047" indent="-384047" defTabSz="490727">
              <a:spcBef>
                <a:spcPts val="3500"/>
              </a:spcBef>
              <a:defRPr sz="3024"/>
            </a:pPr>
            <a:r>
              <a:t>Do we always need ACID? e.g. what about “good enough” consistency?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3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ypes of NoSQL Databa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Types of NoSQL Databases</a:t>
            </a:r>
          </a:p>
        </p:txBody>
      </p:sp>
      <p:sp>
        <p:nvSpPr>
          <p:cNvPr id="146" name="Key-value store (e.g. Redis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Key-value store (e.g. Redis)</a:t>
            </a:r>
          </a:p>
          <a:p>
            <a:pPr/>
            <a:r>
              <a:t>Document store (values are documents)</a:t>
            </a:r>
          </a:p>
          <a:p>
            <a:pPr/>
            <a:r>
              <a:t>Graph databases (e.g. Neo4j)</a:t>
            </a:r>
          </a:p>
          <a:p>
            <a:pPr/>
            <a:r>
              <a:t>Object databases (think Hibernate without the SQL translation)</a:t>
            </a:r>
          </a:p>
          <a:p>
            <a:pPr/>
            <a:r>
              <a:t>Multi-model (why choose one?)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itfalls to NoSQL Adop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Pitfalls to NoSQL Adoption</a:t>
            </a:r>
          </a:p>
        </p:txBody>
      </p:sp>
      <p:sp>
        <p:nvSpPr>
          <p:cNvPr id="149" name="SQL is massively popular and “good enough”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SQL is massively popular and “good enough”</a:t>
            </a:r>
          </a:p>
          <a:p>
            <a:pPr/>
            <a:r>
              <a:t>NoSQL databases are all different with no standard query language</a:t>
            </a:r>
          </a:p>
          <a:p>
            <a:pPr/>
            <a:r>
              <a:t>Fundamental shift in modeling:</a:t>
            </a:r>
          </a:p>
          <a:p>
            <a:pPr lvl="1"/>
            <a:r>
              <a:t>List of students, list of grades but no joins. How do I find out a student’s grades? Or all students with a 4.0 GPA?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dvantages to NoSQL Adopti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Advantages to NoSQL Adoption</a:t>
            </a:r>
          </a:p>
        </p:txBody>
      </p:sp>
      <p:sp>
        <p:nvSpPr>
          <p:cNvPr id="152" name="Super fast queries, often less cod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Super fast queries, often less code</a:t>
            </a:r>
          </a:p>
          <a:p>
            <a:pPr/>
            <a:r>
              <a:t>Very flexible (works well with agile)</a:t>
            </a:r>
          </a:p>
          <a:p>
            <a:pPr/>
            <a:r>
              <a:t>Easier to learn/use than SQL (see certain Banner views)</a:t>
            </a:r>
          </a:p>
          <a:p>
            <a:pPr/>
            <a:r>
              <a:t>Possibly cheaper, less disk space, etc.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2" grpId="1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satOff val="12166"/>
            <a:lumOff val="-13042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