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o the Cloud!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 the Cloud!</a:t>
            </a:r>
          </a:p>
        </p:txBody>
      </p:sp>
      <p:sp>
        <p:nvSpPr>
          <p:cNvPr id="120" name="A Personal Journe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Personal Journey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his will be AWS specific but the concepts are useful."/>
          <p:cNvSpPr txBox="1"/>
          <p:nvPr>
            <p:ph type="body" idx="14"/>
          </p:nvPr>
        </p:nvSpPr>
        <p:spPr>
          <a:xfrm>
            <a:off x="1270000" y="4006762"/>
            <a:ext cx="10464800" cy="1130476"/>
          </a:xfrm>
          <a:prstGeom prst="rect">
            <a:avLst/>
          </a:prstGeom>
        </p:spPr>
        <p:txBody>
          <a:bodyPr/>
          <a:lstStyle/>
          <a:p>
            <a:pPr/>
            <a:r>
              <a:t>This will be AWS specific but the concepts are useful.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We’re gonna need a few things 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We’re gonna need a few things 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Load Balanc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 Balancer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Image reposito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Image repository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arget grou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Target group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ask defini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Task definition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(Task definitions are immutable for some reason.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(Task definitions are immutable for some reason.)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ecurity grou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Security group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NAME recor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CNAME records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Environment variable-based configur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Environment variable-based configuration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erver By Defaul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Server By Default</a:t>
            </a:r>
          </a:p>
        </p:txBody>
      </p:sp>
      <p:sp>
        <p:nvSpPr>
          <p:cNvPr id="123" name="I installed Linux on my laptop and set up Apache, MySQL, PHP there, so when I had access to my first server, that’s what I did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 installed Linux on my laptop and set up Apache, MySQL, PHP there, so when I had access to my first server, that’s what I did.</a:t>
            </a:r>
          </a:p>
          <a:p>
            <a:pPr/>
            <a:r>
              <a:t>While Hand-Crafted Artisanal Servers (™) are great for learning, they don’t scale, and they soon annoy.</a:t>
            </a:r>
          </a:p>
          <a:p>
            <a:pPr/>
            <a:r>
              <a:t>Recipes came on the scene and made things better. Now I could stamp out my Artisanal httpd.conf files quickly but they were still dependent on the server environment and didn’t match my dev environment, and it was all still a little annoying.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(Environment variable-based configuration may require some work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(Environment variable-based configuration may require some work)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omething called Fargat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Something called Fargate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28700" y="-143934"/>
            <a:ext cx="15062200" cy="100414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(Whatever ‘elastic’ is referring to.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(Whatever ‘elastic’ is referring to.)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luste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Clusters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ervi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Services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loudWat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CloudWatch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Health chec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Health checks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(Health checks ironically take down my services on occasion.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(Health checks ironically take down my services on occasion.)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Let There Be Containers!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7519"/>
            </a:lvl1pPr>
          </a:lstStyle>
          <a:p>
            <a:pPr/>
            <a:r>
              <a:t>Let There Be Containers!</a:t>
            </a:r>
          </a:p>
        </p:txBody>
      </p:sp>
      <p:sp>
        <p:nvSpPr>
          <p:cNvPr id="126" name="What the hell is a container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the hell is a container?</a:t>
            </a:r>
          </a:p>
          <a:p>
            <a:pPr lvl="1"/>
            <a:r>
              <a:t>Don’t swear.</a:t>
            </a:r>
          </a:p>
          <a:p>
            <a:pPr lvl="1"/>
            <a:r>
              <a:t>Containers have been defined in a few ways — they’re really not complicated — but let me just say for this presentation, they’re a way to save the state of a server and spin it back up super quick, anywhere, sort of like cloning a VM only way, way, way lighter. They’re also nothing like VMs but I don’t have time for that.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6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All delivered by an inconsistently-designed web interface that works okay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9833">
              <a:defRPr sz="6160"/>
            </a:lvl1pPr>
          </a:lstStyle>
          <a:p>
            <a:pPr/>
            <a:r>
              <a:t>All delivered by an inconsistently-designed web interface that works okay.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Here’s how you container in AWS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Here’s how you container in AWS.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can Jan 7, 2019 at 6.39 PM.png" descr="Scan Jan 7, 2019 at 6.3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627417"/>
            <a:ext cx="13004800" cy="5019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can Jan 7, 2019 at 6.39 PM.png" descr="Scan Jan 7, 2019 at 6.3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6738" y="252517"/>
            <a:ext cx="27006524" cy="104237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posito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Repositories</a:t>
            </a:r>
          </a:p>
        </p:txBody>
      </p:sp>
      <p:sp>
        <p:nvSpPr>
          <p:cNvPr id="190" name="Amazon ECR is a managed AWS Docker registry service. Customers can use the familiar Docker CLI to push, pull, and manage images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Amazon ECR is a managed AWS Docker registry service. Customers can use the familiar Docker CLI to push, pull, and manage images.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posito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Repositories</a:t>
            </a:r>
          </a:p>
        </p:txBody>
      </p:sp>
      <p:sp>
        <p:nvSpPr>
          <p:cNvPr id="193" name="Amazon ECR is a managed AWS Docker registry service. Customers can use the familiar Docker CLI to push, pull, and manage images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6D5D5"/>
                </a:solidFill>
              </a:defRPr>
            </a:lvl1pPr>
          </a:lstStyle>
          <a:p>
            <a:pPr/>
            <a:r>
              <a:t>Amazon ECR is a managed AWS Docker registry service. Customers can use the familiar Docker CLI to push, pull, and manage images.</a:t>
            </a:r>
          </a:p>
        </p:txBody>
      </p:sp>
      <p:sp>
        <p:nvSpPr>
          <p:cNvPr id="194" name="docker push [OPTIONS] NAME[:TAG]"/>
          <p:cNvSpPr txBox="1"/>
          <p:nvPr/>
        </p:nvSpPr>
        <p:spPr>
          <a:xfrm>
            <a:off x="3430587" y="4495799"/>
            <a:ext cx="614362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SF Mono Bold"/>
                <a:ea typeface="SF Mono Bold"/>
                <a:cs typeface="SF Mono Bold"/>
                <a:sym typeface="SF Mono Bold"/>
              </a:defRPr>
            </a:lvl1pPr>
          </a:lstStyle>
          <a:p>
            <a:pPr/>
            <a:r>
              <a:t>docker push [OPTIONS] NAME[:TAG]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ask Defini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Task Definitions</a:t>
            </a:r>
          </a:p>
        </p:txBody>
      </p:sp>
      <p:sp>
        <p:nvSpPr>
          <p:cNvPr id="197" name="A task definition is required to run Docker containers in Amazon ECS. Some of the parameters you can specify in a task definition includ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66700" indent="-266700" defTabSz="350520">
              <a:spcBef>
                <a:spcPts val="2500"/>
              </a:spcBef>
              <a:defRPr sz="1920"/>
            </a:pPr>
            <a:r>
              <a:rPr b="1"/>
              <a:t>A task definition is required to run Docker containers in Amazon ECS</a:t>
            </a:r>
            <a:r>
              <a:t>. Some of the parameters you can specify in a task definition include:</a:t>
            </a:r>
          </a:p>
          <a:p>
            <a:pPr lvl="1" marL="533400" indent="-266700" defTabSz="350520">
              <a:spcBef>
                <a:spcPts val="2500"/>
              </a:spcBef>
              <a:defRPr sz="1920"/>
            </a:pPr>
            <a:r>
              <a:t>The Docker image to use with each container in your task</a:t>
            </a:r>
          </a:p>
          <a:p>
            <a:pPr lvl="1" marL="533400" indent="-266700" defTabSz="350520">
              <a:spcBef>
                <a:spcPts val="2500"/>
              </a:spcBef>
              <a:defRPr sz="1920"/>
            </a:pPr>
            <a:r>
              <a:t>How much CPU and memory to use with each task or each container within a task </a:t>
            </a:r>
          </a:p>
          <a:p>
            <a:pPr lvl="1" marL="533400" indent="-266700" defTabSz="350520">
              <a:spcBef>
                <a:spcPts val="2500"/>
              </a:spcBef>
              <a:defRPr sz="1920"/>
            </a:pPr>
            <a:r>
              <a:t>The launch type to use, which determines the infrastructure on which your tasks are hosted </a:t>
            </a:r>
          </a:p>
          <a:p>
            <a:pPr lvl="1" marL="533400" indent="-266700" defTabSz="350520">
              <a:spcBef>
                <a:spcPts val="2500"/>
              </a:spcBef>
              <a:defRPr sz="1920"/>
            </a:pPr>
            <a:r>
              <a:t>The Docker networking mode to use for the containers in your task</a:t>
            </a:r>
          </a:p>
          <a:p>
            <a:pPr lvl="1" marL="533400" indent="-266700" defTabSz="350520">
              <a:spcBef>
                <a:spcPts val="2500"/>
              </a:spcBef>
              <a:defRPr sz="1920"/>
            </a:pPr>
            <a:r>
              <a:t>The logging configuration to use for your tasks</a:t>
            </a:r>
          </a:p>
          <a:p>
            <a:pPr lvl="1" marL="533400" indent="-266700" defTabSz="350520">
              <a:spcBef>
                <a:spcPts val="2500"/>
              </a:spcBef>
              <a:defRPr sz="1920"/>
            </a:pPr>
            <a:r>
              <a:t>Whether the task should continue to run if the container finishes or fails</a:t>
            </a:r>
          </a:p>
          <a:p>
            <a:pPr lvl="1" marL="533400" indent="-266700" defTabSz="350520">
              <a:spcBef>
                <a:spcPts val="2500"/>
              </a:spcBef>
              <a:defRPr sz="1920"/>
            </a:pPr>
            <a:r>
              <a:t>The command the container should run when it is started</a:t>
            </a:r>
          </a:p>
          <a:p>
            <a:pPr lvl="1" marL="533400" indent="-266700" defTabSz="350520">
              <a:spcBef>
                <a:spcPts val="2500"/>
              </a:spcBef>
              <a:defRPr sz="1920"/>
            </a:pPr>
            <a:r>
              <a:t>Any data volumes that should be used with the containers in the task</a:t>
            </a:r>
          </a:p>
          <a:p>
            <a:pPr lvl="1" marL="533400" indent="-266700" defTabSz="350520">
              <a:spcBef>
                <a:spcPts val="2500"/>
              </a:spcBef>
              <a:defRPr sz="1920"/>
            </a:pPr>
            <a:r>
              <a:t>The IAM role that your tasks should use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ask Defini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Task Definitions</a:t>
            </a:r>
          </a:p>
        </p:txBody>
      </p:sp>
      <p:sp>
        <p:nvSpPr>
          <p:cNvPr id="200" name="A task definition is required to run Docker containers in Amazon ECS. Some of the parameters you can specify in a task definition includ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66700" indent="-266700" defTabSz="350520">
              <a:spcBef>
                <a:spcPts val="2500"/>
              </a:spcBef>
              <a:defRPr sz="1920">
                <a:solidFill>
                  <a:srgbClr val="D6D5D5"/>
                </a:solidFill>
              </a:defRPr>
            </a:pPr>
            <a:r>
              <a:rPr b="1"/>
              <a:t>A task definition is required to run Docker containers in Amazon ECS</a:t>
            </a:r>
            <a:r>
              <a:t>. Some of the parameters you can specify in a task definition include:</a:t>
            </a:r>
          </a:p>
          <a:p>
            <a:pPr lvl="1" marL="533400" indent="-266700" defTabSz="350520">
              <a:spcBef>
                <a:spcPts val="2500"/>
              </a:spcBef>
              <a:defRPr sz="1920">
                <a:solidFill>
                  <a:srgbClr val="D6D5D5"/>
                </a:solidFill>
              </a:defRPr>
            </a:pPr>
            <a:r>
              <a:t>The Docker image to use with each container in your task</a:t>
            </a:r>
          </a:p>
          <a:p>
            <a:pPr lvl="1" marL="533400" indent="-266700" defTabSz="350520">
              <a:spcBef>
                <a:spcPts val="2500"/>
              </a:spcBef>
              <a:defRPr sz="1920">
                <a:solidFill>
                  <a:srgbClr val="D6D5D5"/>
                </a:solidFill>
              </a:defRPr>
            </a:pPr>
            <a:r>
              <a:t>How much CPU and memory to use with each task or each container within a task </a:t>
            </a:r>
          </a:p>
          <a:p>
            <a:pPr lvl="1" marL="533400" indent="-266700" defTabSz="350520">
              <a:spcBef>
                <a:spcPts val="2500"/>
              </a:spcBef>
              <a:defRPr sz="1920">
                <a:solidFill>
                  <a:srgbClr val="D6D5D5"/>
                </a:solidFill>
              </a:defRPr>
            </a:pPr>
            <a:r>
              <a:t>The launch type to use, which determines the infrastructure on which your tasks are hosted </a:t>
            </a:r>
          </a:p>
          <a:p>
            <a:pPr lvl="1" marL="533400" indent="-266700" defTabSz="350520">
              <a:spcBef>
                <a:spcPts val="2500"/>
              </a:spcBef>
              <a:defRPr sz="1920">
                <a:solidFill>
                  <a:srgbClr val="D6D5D5"/>
                </a:solidFill>
              </a:defRPr>
            </a:pPr>
            <a:r>
              <a:t>The Docker networking mode to use for the containers in your task</a:t>
            </a:r>
          </a:p>
          <a:p>
            <a:pPr lvl="1" marL="533400" indent="-266700" defTabSz="350520">
              <a:spcBef>
                <a:spcPts val="2500"/>
              </a:spcBef>
              <a:defRPr sz="1920">
                <a:solidFill>
                  <a:srgbClr val="D6D5D5"/>
                </a:solidFill>
              </a:defRPr>
            </a:pPr>
            <a:r>
              <a:t>The logging configuration to use for your tasks</a:t>
            </a:r>
          </a:p>
          <a:p>
            <a:pPr lvl="1" marL="533400" indent="-266700" defTabSz="350520">
              <a:spcBef>
                <a:spcPts val="2500"/>
              </a:spcBef>
              <a:defRPr sz="1920">
                <a:solidFill>
                  <a:srgbClr val="D6D5D5"/>
                </a:solidFill>
              </a:defRPr>
            </a:pPr>
            <a:r>
              <a:t>Whether the task should continue to run if the container finishes or fails</a:t>
            </a:r>
          </a:p>
          <a:p>
            <a:pPr lvl="1" marL="533400" indent="-266700" defTabSz="350520">
              <a:spcBef>
                <a:spcPts val="2500"/>
              </a:spcBef>
              <a:defRPr sz="1920">
                <a:solidFill>
                  <a:srgbClr val="D6D5D5"/>
                </a:solidFill>
              </a:defRPr>
            </a:pPr>
            <a:r>
              <a:t>The command the container should run when it is started</a:t>
            </a:r>
          </a:p>
          <a:p>
            <a:pPr lvl="1" marL="533400" indent="-266700" defTabSz="350520">
              <a:spcBef>
                <a:spcPts val="2500"/>
              </a:spcBef>
              <a:defRPr sz="1920">
                <a:solidFill>
                  <a:srgbClr val="D6D5D5"/>
                </a:solidFill>
              </a:defRPr>
            </a:pPr>
            <a:r>
              <a:t>Any data volumes that should be used with the containers in the task</a:t>
            </a:r>
          </a:p>
          <a:p>
            <a:pPr lvl="1" marL="533400" indent="-266700" defTabSz="350520">
              <a:spcBef>
                <a:spcPts val="2500"/>
              </a:spcBef>
              <a:defRPr sz="1920">
                <a:solidFill>
                  <a:srgbClr val="D6D5D5"/>
                </a:solidFill>
              </a:defRPr>
            </a:pPr>
            <a:r>
              <a:t>The IAM role that your tasks should use</a:t>
            </a:r>
          </a:p>
        </p:txBody>
      </p:sp>
      <p:sp>
        <p:nvSpPr>
          <p:cNvPr id="201" name="docker run [OPTIONS] IMAGE[:TAG|@DIGEST] [COMMAND] [ARG...]"/>
          <p:cNvSpPr txBox="1"/>
          <p:nvPr/>
        </p:nvSpPr>
        <p:spPr>
          <a:xfrm>
            <a:off x="886965" y="4495799"/>
            <a:ext cx="1123086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SF Mono Bold"/>
                <a:ea typeface="SF Mono Bold"/>
                <a:cs typeface="SF Mono Bold"/>
                <a:sym typeface="SF Mono Bold"/>
              </a:defRPr>
            </a:lvl1pPr>
          </a:lstStyle>
          <a:p>
            <a:pPr/>
            <a:r>
              <a:t>docker run [OPTIONS] IMAGE[:TAG|@DIGEST] [COMMAND] [ARG...]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ervi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Services</a:t>
            </a:r>
          </a:p>
        </p:txBody>
      </p:sp>
      <p:sp>
        <p:nvSpPr>
          <p:cNvPr id="204" name="Amazon ECS allows you to run and maintain a specified number of instances of a task definition simultaneously in an Amazon ECS cluster. This is called a service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Amazon ECS allows you to run and maintain a specified number of instances of a task definition simultaneously in an Amazon ECS cluster. This is called a service.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ervi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Services</a:t>
            </a:r>
          </a:p>
        </p:txBody>
      </p:sp>
      <p:pic>
        <p:nvPicPr>
          <p:cNvPr id="207" name="Screen Shot 2019-01-08 at 9.15.02 AM.png" descr="Screen Shot 2019-01-08 at 9.15.02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1494" y="1969080"/>
            <a:ext cx="10201812" cy="69082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ontainers are like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73201">
              <a:defRPr sz="6480"/>
            </a:pPr>
            <a:r>
              <a:t>Containers are like</a:t>
            </a:r>
          </a:p>
          <a:p>
            <a:pPr defTabSz="473201">
              <a:defRPr sz="7776">
                <a:latin typeface="SF Mono Regular"/>
                <a:ea typeface="SF Mono Regular"/>
                <a:cs typeface="SF Mono Regular"/>
                <a:sym typeface="SF Mono Regular"/>
              </a:defRPr>
            </a:pPr>
            <a:r>
              <a:t>git commit</a:t>
            </a:r>
          </a:p>
          <a:p>
            <a:pPr defTabSz="473201">
              <a:defRPr sz="6480"/>
            </a:pPr>
            <a:r>
              <a:t>for server setups.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Scan Jan 7, 2019 at 6.39 PM.png" descr="Scan Jan 7, 2019 at 6.3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627417"/>
            <a:ext cx="13004800" cy="5019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Scan Jan 7, 2019 at 6.39 PM.png" descr="Scan Jan 7, 2019 at 6.3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563454" y="-582259"/>
            <a:ext cx="24244508" cy="93576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arget Group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Target Groups</a:t>
            </a:r>
          </a:p>
        </p:txBody>
      </p:sp>
      <p:sp>
        <p:nvSpPr>
          <p:cNvPr id="214" name="Each target group is used to route requests to one or more registered targets. When you create each listener rule, you specify a target group and conditions. When a rule condition is met, traffic is forwarded to the corresponding target group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Each target group is </a:t>
            </a:r>
            <a:r>
              <a:rPr b="1"/>
              <a:t>used to route requests to one or more registered targets</a:t>
            </a:r>
            <a:r>
              <a:t>. When you create each listener rule, you specify a target group and conditions. When a rule condition is met, traffic is forwarded to the corresponding target group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arget Group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Target Groups</a:t>
            </a:r>
          </a:p>
        </p:txBody>
      </p:sp>
      <p:pic>
        <p:nvPicPr>
          <p:cNvPr id="217" name="Screen Shot 2019-01-08 at 9.17.22 AM.png" descr="Screen Shot 2019-01-08 at 9.17.22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8050" y="3092450"/>
            <a:ext cx="11188700" cy="3276600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Mostly automatic when using the container service."/>
          <p:cNvSpPr txBox="1"/>
          <p:nvPr/>
        </p:nvSpPr>
        <p:spPr>
          <a:xfrm>
            <a:off x="2703372" y="7395820"/>
            <a:ext cx="759805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Mostly automatic when using the container service.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Load Balance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 Balancers</a:t>
            </a:r>
          </a:p>
        </p:txBody>
      </p:sp>
      <p:sp>
        <p:nvSpPr>
          <p:cNvPr id="221" name="Elastic Load Balancing automatically distributes incoming application traffic across multiple targets, such as Amazon EC2 instances, containers, IP addresses, and Lambda functions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Elastic Load Balancing automatically </a:t>
            </a:r>
            <a:r>
              <a:rPr b="1"/>
              <a:t>distributes incoming application traffic across multiple targets</a:t>
            </a:r>
            <a:r>
              <a:t>, such as Amazon EC2 instances, containers, IP addresses, and Lambda functions.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Load Balance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 Balancers</a:t>
            </a:r>
          </a:p>
        </p:txBody>
      </p:sp>
      <p:pic>
        <p:nvPicPr>
          <p:cNvPr id="224" name="Screen Shot 2019-01-08 at 9.18.48 AM.png" descr="Screen Shot 2019-01-08 at 9.18.48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" y="2266950"/>
            <a:ext cx="12915900" cy="6946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Do I need a load balancer? I don’t get 1000 hits / s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Do I need a load balancer? I don’t get 1000 hits / 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ort of. You have options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Sort of. You have options.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Handling Public Address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Handling Public Addresses</a:t>
            </a:r>
          </a:p>
        </p:txBody>
      </p:sp>
      <p:sp>
        <p:nvSpPr>
          <p:cNvPr id="231" name="Load balancer (CNAME record + configure traffic router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 balancer (CNAME record + configure traffic router)</a:t>
            </a:r>
          </a:p>
          <a:p>
            <a:pPr/>
            <a:r>
              <a:t>Elastic IP (very limited static IPs, presumably usable in ECS but double-check me)</a:t>
            </a:r>
          </a:p>
          <a:p>
            <a:pPr/>
            <a:r>
              <a:t>Use the public IP already given to the running task (very dangerous, can change when task shuts down)</a:t>
            </a:r>
          </a:p>
          <a:p>
            <a:pPr/>
            <a:r>
              <a:t>Don’t worry about it (background tasks don’t need public addresses but benefit from containerization)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1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WISDO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WISDOM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Isn’t this presentation about the cloud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Isn’t this presentation about the cloud?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20635" y="-165476"/>
            <a:ext cx="13446070" cy="100845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Wisdo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Wisdom</a:t>
            </a:r>
          </a:p>
        </p:txBody>
      </p:sp>
      <p:sp>
        <p:nvSpPr>
          <p:cNvPr id="238" name="Make sure your services are all running in the proper security group. This was my biggest headache and it does not reveal itself easily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24485" indent="-324485" defTabSz="426466">
              <a:spcBef>
                <a:spcPts val="3000"/>
              </a:spcBef>
              <a:defRPr sz="2336"/>
            </a:pPr>
            <a:r>
              <a:t>Make sure your services are all running </a:t>
            </a:r>
            <a:r>
              <a:rPr b="1"/>
              <a:t>in the proper security group</a:t>
            </a:r>
            <a:r>
              <a:t>. This was my biggest headache and it does not reveal itself easily.</a:t>
            </a:r>
          </a:p>
          <a:p>
            <a:pPr marL="324485" indent="-324485" defTabSz="426466">
              <a:spcBef>
                <a:spcPts val="3000"/>
              </a:spcBef>
              <a:defRPr sz="2336"/>
            </a:pPr>
            <a:r>
              <a:t>If your tasks appear to run but then shut down minutes later, make sure the </a:t>
            </a:r>
            <a:r>
              <a:rPr b="1"/>
              <a:t>health check isn’t killing them</a:t>
            </a:r>
            <a:r>
              <a:t>, e.g. checking on port 80 </a:t>
            </a:r>
            <a:r>
              <a:rPr u="sng"/>
              <a:t>should</a:t>
            </a:r>
            <a:r>
              <a:t> return a HTTP 302 but the health check is configured to only accept HTTP 200.</a:t>
            </a:r>
          </a:p>
          <a:p>
            <a:pPr marL="324485" indent="-324485" defTabSz="426466">
              <a:spcBef>
                <a:spcPts val="3000"/>
              </a:spcBef>
              <a:defRPr sz="2336"/>
            </a:pPr>
            <a:r>
              <a:t>You can use </a:t>
            </a:r>
            <a:r>
              <a:rPr b="1"/>
              <a:t>one application load balancer for many sites</a:t>
            </a:r>
            <a:r>
              <a:t>. This will save you $$$. I don’t know how I missed that.</a:t>
            </a:r>
          </a:p>
          <a:p>
            <a:pPr marL="324485" indent="-324485" defTabSz="426466">
              <a:spcBef>
                <a:spcPts val="3000"/>
              </a:spcBef>
              <a:defRPr sz="2336"/>
            </a:pPr>
            <a:r>
              <a:t>Round-trip </a:t>
            </a:r>
            <a:r>
              <a:rPr b="1"/>
              <a:t>latency between AWS and campus is enough to kill performance</a:t>
            </a:r>
            <a:r>
              <a:t> if you need many requests / s, e.g. your application is running on campus but your RDB is on AWS. Just move it all to the same place. Bite the bullet.</a:t>
            </a:r>
          </a:p>
          <a:p>
            <a:pPr marL="324485" indent="-324485" defTabSz="426466">
              <a:spcBef>
                <a:spcPts val="3000"/>
              </a:spcBef>
              <a:defRPr sz="2336"/>
            </a:pPr>
            <a:r>
              <a:t>Campus services (Banner!) are correctly firewalled. Take this into consideration. </a:t>
            </a:r>
            <a:r>
              <a:rPr b="1"/>
              <a:t>Moving to AWS means switching subnets</a:t>
            </a:r>
            <a:r>
              <a:t>. This may imply other changes.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8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What about CI? Or automated deploys using Terraform, etc.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What about CI? Or automated deploys using Terraform, etc.?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Ask me in a few months. I dunno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Ask me in a few months. I dunno.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LI Workflow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 Workflow</a:t>
            </a:r>
          </a:p>
        </p:txBody>
      </p:sp>
      <p:sp>
        <p:nvSpPr>
          <p:cNvPr id="245" name="$(aws ecr get-login --no-include-email --region us-west-2)…"/>
          <p:cNvSpPr txBox="1"/>
          <p:nvPr/>
        </p:nvSpPr>
        <p:spPr>
          <a:xfrm>
            <a:off x="227508" y="3390899"/>
            <a:ext cx="12549784" cy="341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200000"/>
              </a:lnSpc>
              <a:defRPr b="0">
                <a:latin typeface="SF Mono Bold"/>
                <a:ea typeface="SF Mono Bold"/>
                <a:cs typeface="SF Mono Bold"/>
                <a:sym typeface="SF Mono Bold"/>
              </a:defRPr>
            </a:pPr>
            <a:r>
              <a:t>$(aws ecr get-login --no-include-email --region us-west-2)</a:t>
            </a:r>
          </a:p>
          <a:p>
            <a:pPr algn="l">
              <a:lnSpc>
                <a:spcPct val="200000"/>
              </a:lnSpc>
              <a:defRPr b="0">
                <a:latin typeface="SF Mono Bold"/>
                <a:ea typeface="SF Mono Bold"/>
                <a:cs typeface="SF Mono Bold"/>
                <a:sym typeface="SF Mono Bold"/>
              </a:defRPr>
            </a:pPr>
            <a:r>
              <a:t>docker build -t the-image .</a:t>
            </a:r>
          </a:p>
          <a:p>
            <a:pPr algn="l">
              <a:lnSpc>
                <a:spcPct val="200000"/>
              </a:lnSpc>
              <a:defRPr b="0">
                <a:latin typeface="SF Mono Bold"/>
                <a:ea typeface="SF Mono Bold"/>
                <a:cs typeface="SF Mono Bold"/>
                <a:sym typeface="SF Mono Bold"/>
              </a:defRPr>
            </a:pPr>
            <a:r>
              <a:t>docker tag the-image:latest a.url.amazonaws.com/repo-name:latest</a:t>
            </a:r>
          </a:p>
          <a:p>
            <a:pPr algn="l">
              <a:lnSpc>
                <a:spcPct val="200000"/>
              </a:lnSpc>
              <a:defRPr b="0">
                <a:latin typeface="SF Mono Bold"/>
                <a:ea typeface="SF Mono Bold"/>
                <a:cs typeface="SF Mono Bold"/>
                <a:sym typeface="SF Mono Bold"/>
              </a:defRPr>
            </a:pPr>
            <a:r>
              <a:t>docker push a.url.amazonaws.com/repo-name:latest</a:t>
            </a:r>
          </a:p>
          <a:p>
            <a:pPr algn="l">
              <a:lnSpc>
                <a:spcPct val="200000"/>
              </a:lnSpc>
              <a:defRPr b="0">
                <a:latin typeface="SF Mono Bold"/>
                <a:ea typeface="SF Mono Bold"/>
                <a:cs typeface="SF Mono Bold"/>
                <a:sym typeface="SF Mono Bold"/>
              </a:defRPr>
            </a:pPr>
            <a:r>
              <a:t>aws ecs update-service —service service-name —force-new-deployment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45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Live demo?"/>
          <p:cNvSpPr txBox="1"/>
          <p:nvPr>
            <p:ph type="title"/>
          </p:nvPr>
        </p:nvSpPr>
        <p:spPr>
          <a:xfrm>
            <a:off x="1270000" y="-127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Live demo?</a:t>
            </a:r>
          </a:p>
        </p:txBody>
      </p:sp>
      <p:pic>
        <p:nvPicPr>
          <p:cNvPr id="24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82802" y="2851854"/>
            <a:ext cx="7839196" cy="58793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What about the cloud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about the cloud?</a:t>
            </a:r>
          </a:p>
        </p:txBody>
      </p:sp>
      <p:sp>
        <p:nvSpPr>
          <p:cNvPr id="133" name="First, you don’t need the cloud. You could run the Docker daemon on your Hand-Crafted Artisanal (™) server and life would still be a little better for you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2270" indent="-382270" defTabSz="502412">
              <a:spcBef>
                <a:spcPts val="3600"/>
              </a:spcBef>
              <a:defRPr sz="2752"/>
            </a:pPr>
            <a:r>
              <a:t>First, you don’t </a:t>
            </a:r>
            <a:r>
              <a:rPr i="1"/>
              <a:t>need</a:t>
            </a:r>
            <a:r>
              <a:t> the cloud. You could run the Docker daemon on your Hand-Crafted Artisanal (™) server and life would still be a little better for you.</a:t>
            </a:r>
          </a:p>
          <a:p>
            <a:pPr marL="382270" indent="-382270" defTabSz="502412">
              <a:spcBef>
                <a:spcPts val="3600"/>
              </a:spcBef>
              <a:defRPr sz="2752"/>
            </a:pPr>
            <a:r>
              <a:t>Clouds give me a few things:</a:t>
            </a:r>
          </a:p>
          <a:p>
            <a:pPr lvl="1" marL="764540" indent="-382270" defTabSz="502412">
              <a:spcBef>
                <a:spcPts val="3600"/>
              </a:spcBef>
              <a:defRPr sz="2752"/>
            </a:pPr>
            <a:r>
              <a:t>Cheap, quick backups that I don’t have to think about.</a:t>
            </a:r>
          </a:p>
          <a:p>
            <a:pPr lvl="1" marL="764540" indent="-382270" defTabSz="502412">
              <a:spcBef>
                <a:spcPts val="3600"/>
              </a:spcBef>
              <a:defRPr sz="2752"/>
            </a:pPr>
            <a:r>
              <a:t>Monitoring and alerts that I don’t have to think about.</a:t>
            </a:r>
          </a:p>
          <a:p>
            <a:pPr lvl="1" marL="764540" indent="-382270" defTabSz="502412">
              <a:spcBef>
                <a:spcPts val="3600"/>
              </a:spcBef>
              <a:defRPr sz="2752"/>
            </a:pPr>
            <a:r>
              <a:t>The pointy-hairs know exactly what it costs to offer the service.</a:t>
            </a:r>
          </a:p>
          <a:p>
            <a:pPr lvl="1" marL="764540" indent="-382270" defTabSz="502412">
              <a:spcBef>
                <a:spcPts val="3600"/>
              </a:spcBef>
              <a:defRPr sz="2752"/>
            </a:pPr>
            <a:r>
              <a:t>And most importantly of all, the platform vanishes entirely. I never have to run </a:t>
            </a:r>
            <a:r>
              <a:rPr>
                <a:latin typeface="SF Mono Regular"/>
                <a:ea typeface="SF Mono Regular"/>
                <a:cs typeface="SF Mono Regular"/>
                <a:sym typeface="SF Mono Regular"/>
              </a:rPr>
              <a:t>apt-get</a:t>
            </a:r>
            <a:r>
              <a:t> or </a:t>
            </a:r>
            <a:r>
              <a:rPr>
                <a:latin typeface="SF Mono Regular"/>
                <a:ea typeface="SF Mono Regular"/>
                <a:cs typeface="SF Mono Regular"/>
                <a:sym typeface="SF Mono Regular"/>
              </a:rPr>
              <a:t>dnf</a:t>
            </a:r>
            <a:r>
              <a:t> again.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I NEVER HAVE TO RUN apt-get AGAIN!!&gt;!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49148">
              <a:defRPr sz="7519"/>
            </a:pPr>
            <a:r>
              <a:t>I NEVER HAVE TO RUN </a:t>
            </a:r>
            <a:r>
              <a:rPr>
                <a:latin typeface="SF Mono Regular"/>
                <a:ea typeface="SF Mono Regular"/>
                <a:cs typeface="SF Mono Regular"/>
                <a:sym typeface="SF Mono Regular"/>
              </a:rPr>
              <a:t>apt-get</a:t>
            </a:r>
            <a:r>
              <a:t> AGAIN!!&gt;!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But how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But how?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17807" y="-308741"/>
            <a:ext cx="13840414" cy="103710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