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9144000"/>
  <p:notesSz cx="6858000" cy="9144000"/>
  <p:embeddedFontLst>
    <p:embeddedFont>
      <p:font typeface="Garamond"/>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Garamond-bold.fntdata"/><Relationship Id="rId50" Type="http://schemas.openxmlformats.org/officeDocument/2006/relationships/font" Target="fonts/Garamond-regular.fntdata"/><Relationship Id="rId53" Type="http://schemas.openxmlformats.org/officeDocument/2006/relationships/font" Target="fonts/Garamond-boldItalic.fntdata"/><Relationship Id="rId52" Type="http://schemas.openxmlformats.org/officeDocument/2006/relationships/font" Target="fonts/Garamon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b="0" i="0" sz="1100" u="none" cap="none" strike="noStrike"/>
            </a:lvl1pPr>
            <a:lvl2pPr indent="0" lvl="1" marL="0" marR="0" rtl="0" algn="l">
              <a:spcBef>
                <a:spcPts val="0"/>
              </a:spcBef>
              <a:defRPr b="0" i="0" sz="1100" u="none" cap="none" strike="noStrike"/>
            </a:lvl2pPr>
            <a:lvl3pPr indent="0" lvl="2" marL="0" marR="0" rtl="0" algn="l">
              <a:spcBef>
                <a:spcPts val="0"/>
              </a:spcBef>
              <a:defRPr b="0" i="0" sz="1100" u="none" cap="none" strike="noStrike"/>
            </a:lvl3pPr>
            <a:lvl4pPr indent="0" lvl="3" marL="0" marR="0" rtl="0" algn="l">
              <a:spcBef>
                <a:spcPts val="0"/>
              </a:spcBef>
              <a:defRPr b="0" i="0" sz="1100" u="none" cap="none" strike="noStrike"/>
            </a:lvl4pPr>
            <a:lvl5pPr indent="0" lvl="4" marL="0" marR="0" rtl="0" algn="l">
              <a:spcBef>
                <a:spcPts val="0"/>
              </a:spcBef>
              <a:defRPr b="0" i="0" sz="1100" u="none" cap="none" strike="noStrike"/>
            </a:lvl5pPr>
            <a:lvl6pPr indent="0" lvl="5" marL="0" marR="0" rtl="0" algn="l">
              <a:spcBef>
                <a:spcPts val="0"/>
              </a:spcBef>
              <a:defRPr b="0" i="0" sz="1100" u="none" cap="none" strike="noStrike"/>
            </a:lvl6pPr>
            <a:lvl7pPr indent="0" lvl="6" marL="0" marR="0" rtl="0" algn="l">
              <a:spcBef>
                <a:spcPts val="0"/>
              </a:spcBef>
              <a:defRPr b="0" i="0" sz="1100" u="none" cap="none" strike="noStrike"/>
            </a:lvl7pPr>
            <a:lvl8pPr indent="0" lvl="7" marL="0" marR="0" rtl="0" algn="l">
              <a:spcBef>
                <a:spcPts val="0"/>
              </a:spcBef>
              <a:defRPr b="0" i="0" sz="1100" u="none" cap="none" strike="noStrike"/>
            </a:lvl8pPr>
            <a:lvl9pPr indent="0" lvl="8" marL="0" marR="0" rtl="0" algn="l">
              <a:spcBef>
                <a:spcPts val="0"/>
              </a:spcBef>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2" name="Shape 9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The right-hand side of the directive becomes an expression and you can even call a function or reference an instance variable to input the title.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Two-way data binding (isOpen).</a:t>
            </a:r>
          </a:p>
          <a:p>
            <a:pPr lvl="0">
              <a:spcBef>
                <a:spcPts val="0"/>
              </a:spcBef>
              <a:buNone/>
            </a:pPr>
            <a:r>
              <a:rPr lang="en"/>
              <a:t>Outputs are represented by parentheses in the template. Again, the right side is an expression and you have a special variable called $event, which the tag passes using the output event emitter..</a:t>
            </a:r>
          </a:p>
          <a:p>
            <a:pPr lvl="0" rtl="0">
              <a:spcBef>
                <a:spcPts val="0"/>
              </a:spcBef>
              <a:buNone/>
            </a:pPr>
            <a:r>
              <a:rPr lang="en"/>
              <a:t>Sometimes 3rd-party ui libraries don’t do what you want, and you have to mess with them until you get it working right. isOpen is an example of this.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Two-way data binding (isOpen).</a:t>
            </a:r>
          </a:p>
          <a:p>
            <a:pPr lvl="0" rtl="0">
              <a:spcBef>
                <a:spcPts val="0"/>
              </a:spcBef>
              <a:buNone/>
            </a:pPr>
            <a:r>
              <a:rPr lang="en"/>
              <a:t>Outputs are represented by parentheses in the template. Again, the right side is an expression and you have a special variable called $event, which the tag passes using the output event emitter..</a:t>
            </a:r>
          </a:p>
          <a:p>
            <a:pPr lvl="0" rtl="0">
              <a:spcBef>
                <a:spcPts val="0"/>
              </a:spcBef>
              <a:buNone/>
            </a:pPr>
            <a:r>
              <a:rPr lang="en"/>
              <a:t>Sometimes 3rd-party ui libraries don’t do what you want, and you have to mess with them until you get it working right. isOpen is an example of this.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Java and .NET developers would be feel comfortable here. You can jump into typescript definitions and source code with little effort.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No timer handling, nested callbacks, or state tracking of each request.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No timer handling, nested callbacks, or state tracking of each request.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Typescript compiles the decorator down to wrapper functions around the class definition. Node calls the wrapper function just once and caches the result. The wrapper function is passed a reference to the class constructor which can be extended either directly for static methods or through the prototype for instance methods/properties.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easiest part of the app. Config$ combines an async call to from s3 for passwords with the local config settings.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Completely stateless app. JWT contains user name, login ID and email. Permissions are checked on every request that is sensitive.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React has one potential advantage in that its templating is done closer to JS. Angular has a domain-specific syntax to its templates.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can think of what is inside of the browser as a self-contained app. The server layer can be implemented using technology of choice. Starting out is really nice because you don’t even need a server to build your app, ie: in-memory web api.</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74" name="Shape 4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80" name="Shape 4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JavaScript is not the easiest language, but if you have to learn JavaScript and async programming you might as well become an expert. What better way than to use it both client and server side.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Angular 2 has a fair mix of functional and object-oriented style. Classes and typed data models. Functional event programming using RxJS.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x="0" y="0"/>
          <a:ext cx="0" cy="0"/>
          <a:chOff x="0" y="0"/>
          <a:chExt cx="0" cy="0"/>
        </a:xfrm>
      </p:grpSpPr>
      <p:grpSp>
        <p:nvGrpSpPr>
          <p:cNvPr id="61" name="Shape 61"/>
          <p:cNvGrpSpPr/>
          <p:nvPr/>
        </p:nvGrpSpPr>
        <p:grpSpPr>
          <a:xfrm>
            <a:off x="-10" y="1334225"/>
            <a:ext cx="7314318" cy="4116300"/>
            <a:chOff x="-10" y="1378675"/>
            <a:chExt cx="7314318" cy="4116300"/>
          </a:xfrm>
        </p:grpSpPr>
        <p:sp>
          <p:nvSpPr>
            <p:cNvPr id="62" name="Shape 62"/>
            <p:cNvSpPr/>
            <p:nvPr/>
          </p:nvSpPr>
          <p:spPr>
            <a:xfrm flipH="1">
              <a:off x="-10" y="1378675"/>
              <a:ext cx="187800" cy="4116300"/>
            </a:xfrm>
            <a:prstGeom prst="rect">
              <a:avLst/>
            </a:prstGeom>
            <a:solidFill>
              <a:schemeClr val="accent2"/>
            </a:solidFill>
            <a:ln>
              <a:noFill/>
            </a:ln>
          </p:spPr>
          <p:txBody>
            <a:bodyPr anchorCtr="0" anchor="ctr" bIns="45700" lIns="91425" rIns="91425" tIns="45700">
              <a:noAutofit/>
            </a:bodyPr>
            <a:lstStyle/>
            <a:p>
              <a:pPr lvl="0">
                <a:spcBef>
                  <a:spcPts val="0"/>
                </a:spcBef>
                <a:buNone/>
              </a:pPr>
              <a:r>
                <a:t/>
              </a:r>
              <a:endParaRPr/>
            </a:p>
          </p:txBody>
        </p:sp>
        <p:sp>
          <p:nvSpPr>
            <p:cNvPr id="63" name="Shape 63"/>
            <p:cNvSpPr/>
            <p:nvPr/>
          </p:nvSpPr>
          <p:spPr>
            <a:xfrm flipH="1">
              <a:off x="187807" y="1378675"/>
              <a:ext cx="7126500" cy="4116300"/>
            </a:xfrm>
            <a:prstGeom prst="rect">
              <a:avLst/>
            </a:prstGeom>
            <a:solidFill>
              <a:srgbClr val="0F243E"/>
            </a:solidFill>
            <a:ln>
              <a:noFill/>
            </a:ln>
          </p:spPr>
          <p:txBody>
            <a:bodyPr anchorCtr="0" anchor="ctr" bIns="45700" lIns="91425" rIns="91425" tIns="45700">
              <a:noAutofit/>
            </a:bodyPr>
            <a:lstStyle/>
            <a:p>
              <a:pPr lvl="0">
                <a:spcBef>
                  <a:spcPts val="0"/>
                </a:spcBef>
                <a:buNone/>
              </a:pPr>
              <a:r>
                <a:t/>
              </a:r>
              <a:endParaRPr/>
            </a:p>
          </p:txBody>
        </p:sp>
      </p:grpSp>
      <p:sp>
        <p:nvSpPr>
          <p:cNvPr id="64" name="Shape 64"/>
          <p:cNvSpPr txBox="1"/>
          <p:nvPr>
            <p:ph type="ctrTitle"/>
          </p:nvPr>
        </p:nvSpPr>
        <p:spPr>
          <a:xfrm>
            <a:off x="685800" y="2266575"/>
            <a:ext cx="6400800" cy="1333800"/>
          </a:xfrm>
          <a:prstGeom prst="rect">
            <a:avLst/>
          </a:prstGeom>
          <a:noFill/>
          <a:ln>
            <a:noFill/>
          </a:ln>
        </p:spPr>
        <p:txBody>
          <a:bodyPr anchorCtr="0" anchor="b" bIns="91425" lIns="91425" rIns="91425" tIns="91425"/>
          <a:lstStyle>
            <a:lvl1pPr indent="279400" lvl="0" marL="0" marR="0" rtl="0" algn="l">
              <a:lnSpc>
                <a:spcPct val="100000"/>
              </a:lnSpc>
              <a:spcBef>
                <a:spcPts val="0"/>
              </a:spcBef>
              <a:spcAft>
                <a:spcPts val="0"/>
              </a:spcAft>
              <a:buClr>
                <a:schemeClr val="lt1"/>
              </a:buClr>
              <a:buFont typeface="Garamond"/>
              <a:buNone/>
              <a:defRPr b="0" i="0" sz="4400" u="none" cap="none" strike="noStrike">
                <a:solidFill>
                  <a:schemeClr val="lt1"/>
                </a:solidFill>
                <a:latin typeface="Garamond"/>
                <a:ea typeface="Garamond"/>
                <a:cs typeface="Garamond"/>
                <a:sym typeface="Garamond"/>
              </a:defRPr>
            </a:lvl1pPr>
            <a:lvl2pPr indent="279400" lvl="1" marL="0" marR="0" rtl="0" algn="l">
              <a:lnSpc>
                <a:spcPct val="100000"/>
              </a:lnSpc>
              <a:spcBef>
                <a:spcPts val="0"/>
              </a:spcBef>
              <a:spcAft>
                <a:spcPts val="0"/>
              </a:spcAft>
              <a:buClr>
                <a:schemeClr val="lt1"/>
              </a:buClr>
              <a:buFont typeface="Arial"/>
              <a:buNone/>
              <a:defRPr b="0" i="0" sz="4400" u="none" cap="none" strike="noStrike">
                <a:solidFill>
                  <a:schemeClr val="lt1"/>
                </a:solidFill>
                <a:latin typeface="Arial"/>
                <a:ea typeface="Arial"/>
                <a:cs typeface="Arial"/>
                <a:sym typeface="Arial"/>
              </a:defRPr>
            </a:lvl2pPr>
            <a:lvl3pPr indent="279400" lvl="2"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3pPr>
            <a:lvl4pPr indent="279400" lvl="3"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4pPr>
            <a:lvl5pPr indent="279400" lvl="4"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5pPr>
            <a:lvl6pPr indent="279400" lvl="5"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6pPr>
            <a:lvl7pPr indent="279400" lvl="6"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7pPr>
            <a:lvl8pPr indent="279400" lvl="7"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8pPr>
            <a:lvl9pPr indent="279400" lvl="8"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9pPr>
          </a:lstStyle>
          <a:p/>
        </p:txBody>
      </p:sp>
      <p:sp>
        <p:nvSpPr>
          <p:cNvPr id="65" name="Shape 65"/>
          <p:cNvSpPr txBox="1"/>
          <p:nvPr>
            <p:ph idx="1" type="subTitle"/>
          </p:nvPr>
        </p:nvSpPr>
        <p:spPr>
          <a:xfrm>
            <a:off x="685800" y="3600451"/>
            <a:ext cx="6400800" cy="900600"/>
          </a:xfrm>
          <a:prstGeom prst="rect">
            <a:avLst/>
          </a:prstGeom>
          <a:noFill/>
          <a:ln>
            <a:noFill/>
          </a:ln>
        </p:spPr>
        <p:txBody>
          <a:bodyPr anchorCtr="0" anchor="t" bIns="91425" lIns="91425" rIns="91425" tIns="91425"/>
          <a:lstStyle>
            <a:lvl1pPr indent="152400" lvl="0" marL="0" marR="0" rtl="0" algn="l">
              <a:lnSpc>
                <a:spcPct val="100000"/>
              </a:lnSpc>
              <a:spcBef>
                <a:spcPts val="0"/>
              </a:spcBef>
              <a:spcAft>
                <a:spcPts val="0"/>
              </a:spcAft>
              <a:buClr>
                <a:schemeClr val="lt1"/>
              </a:buClr>
              <a:buFont typeface="Garamond"/>
              <a:buNone/>
              <a:defRPr b="0" i="0" sz="2400" u="none" cap="none" strike="noStrike">
                <a:solidFill>
                  <a:schemeClr val="lt1"/>
                </a:solidFill>
                <a:latin typeface="Garamond"/>
                <a:ea typeface="Garamond"/>
                <a:cs typeface="Garamond"/>
                <a:sym typeface="Garamond"/>
              </a:defRPr>
            </a:lvl1pPr>
            <a:lvl2pPr indent="152400" lvl="1"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2pPr>
            <a:lvl3pPr indent="152400" lvl="2"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3pPr>
            <a:lvl4pPr indent="152400" lvl="3"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4pPr>
            <a:lvl5pPr indent="152400" lvl="4"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5pPr>
            <a:lvl6pPr indent="152400" lvl="5"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6pPr>
            <a:lvl7pPr indent="152400" lvl="6"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7pPr>
            <a:lvl8pPr indent="152400" lvl="7"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8pPr>
            <a:lvl9pPr indent="152400" lvl="8" marL="0" marR="0" rtl="0" algn="l">
              <a:lnSpc>
                <a:spcPct val="100000"/>
              </a:lnSpc>
              <a:spcBef>
                <a:spcPts val="0"/>
              </a:spcBef>
              <a:spcAft>
                <a:spcPts val="0"/>
              </a:spcAft>
              <a:buClr>
                <a:schemeClr val="lt1"/>
              </a:buClr>
              <a:buFont typeface="Arial"/>
              <a:buNone/>
              <a:defRPr b="0" i="0" sz="2400" u="none" cap="none" strike="noStrike">
                <a:solidFill>
                  <a:schemeClr val="lt1"/>
                </a:solidFill>
                <a:latin typeface="Arial"/>
                <a:ea typeface="Arial"/>
                <a:cs typeface="Arial"/>
                <a:sym typeface="Arial"/>
              </a:defRPr>
            </a:lvl9pPr>
          </a:lstStyle>
          <a:p/>
        </p:txBody>
      </p:sp>
      <p:pic>
        <p:nvPicPr>
          <p:cNvPr id="66" name="Shape 66"/>
          <p:cNvPicPr preferRelativeResize="0"/>
          <p:nvPr/>
        </p:nvPicPr>
        <p:blipFill>
          <a:blip r:embed="rId2">
            <a:alphaModFix/>
          </a:blip>
          <a:stretch>
            <a:fillRect/>
          </a:stretch>
        </p:blipFill>
        <p:spPr>
          <a:xfrm>
            <a:off x="7314307" y="6389903"/>
            <a:ext cx="1829691" cy="4680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7" name="Shape 67"/>
        <p:cNvGrpSpPr/>
        <p:nvPr/>
      </p:nvGrpSpPr>
      <p:grpSpPr>
        <a:xfrm>
          <a:off x="0" y="0"/>
          <a:ext cx="0" cy="0"/>
          <a:chOff x="0" y="0"/>
          <a:chExt cx="0" cy="0"/>
        </a:xfrm>
      </p:grpSpPr>
      <p:grpSp>
        <p:nvGrpSpPr>
          <p:cNvPr id="68" name="Shape 68"/>
          <p:cNvGrpSpPr/>
          <p:nvPr/>
        </p:nvGrpSpPr>
        <p:grpSpPr>
          <a:xfrm>
            <a:off x="-12" y="-12187"/>
            <a:ext cx="8005727" cy="1612601"/>
            <a:chOff x="-13" y="-12187"/>
            <a:chExt cx="8005727" cy="1161900"/>
          </a:xfrm>
        </p:grpSpPr>
        <p:sp>
          <p:nvSpPr>
            <p:cNvPr id="69" name="Shape 69"/>
            <p:cNvSpPr/>
            <p:nvPr/>
          </p:nvSpPr>
          <p:spPr>
            <a:xfrm flipH="1">
              <a:off x="-13" y="-12186"/>
              <a:ext cx="187800" cy="1161900"/>
            </a:xfrm>
            <a:prstGeom prst="rect">
              <a:avLst/>
            </a:prstGeom>
            <a:solidFill>
              <a:schemeClr val="accent2"/>
            </a:solidFill>
            <a:ln>
              <a:noFill/>
            </a:ln>
          </p:spPr>
          <p:txBody>
            <a:bodyPr anchorCtr="0" anchor="ctr" bIns="45700" lIns="91425" rIns="91425" tIns="45700">
              <a:noAutofit/>
            </a:bodyPr>
            <a:lstStyle/>
            <a:p>
              <a:pPr lvl="0">
                <a:spcBef>
                  <a:spcPts val="0"/>
                </a:spcBef>
                <a:buNone/>
              </a:pPr>
              <a:r>
                <a:t/>
              </a:r>
              <a:endParaRPr/>
            </a:p>
          </p:txBody>
        </p:sp>
        <p:sp>
          <p:nvSpPr>
            <p:cNvPr id="70" name="Shape 70"/>
            <p:cNvSpPr/>
            <p:nvPr/>
          </p:nvSpPr>
          <p:spPr>
            <a:xfrm flipH="1">
              <a:off x="187714" y="-12186"/>
              <a:ext cx="7818000" cy="1161900"/>
            </a:xfrm>
            <a:prstGeom prst="rect">
              <a:avLst/>
            </a:prstGeom>
            <a:solidFill>
              <a:srgbClr val="0F243E"/>
            </a:solidFill>
            <a:ln>
              <a:noFill/>
            </a:ln>
          </p:spPr>
          <p:txBody>
            <a:bodyPr anchorCtr="0" anchor="ctr" bIns="45700" lIns="91425" rIns="91425" tIns="45700">
              <a:noAutofit/>
            </a:bodyPr>
            <a:lstStyle/>
            <a:p>
              <a:pPr lvl="0">
                <a:spcBef>
                  <a:spcPts val="0"/>
                </a:spcBef>
                <a:buNone/>
              </a:pPr>
              <a:r>
                <a:t/>
              </a:r>
              <a:endParaRPr/>
            </a:p>
          </p:txBody>
        </p:sp>
      </p:grpSp>
      <p:sp>
        <p:nvSpPr>
          <p:cNvPr id="71" name="Shape 71"/>
          <p:cNvSpPr txBox="1"/>
          <p:nvPr>
            <p:ph type="title"/>
          </p:nvPr>
        </p:nvSpPr>
        <p:spPr>
          <a:xfrm>
            <a:off x="457200" y="134801"/>
            <a:ext cx="7315500" cy="1351800"/>
          </a:xfrm>
          <a:prstGeom prst="rect">
            <a:avLst/>
          </a:prstGeom>
          <a:noFill/>
          <a:ln>
            <a:noFill/>
          </a:ln>
        </p:spPr>
        <p:txBody>
          <a:bodyPr anchorCtr="0" anchor="b" bIns="91425" lIns="91425" rIns="91425" tIns="91425"/>
          <a:lstStyle>
            <a:lvl1pPr lvl="0" rtl="0" algn="l">
              <a:spcBef>
                <a:spcPts val="0"/>
              </a:spcBef>
              <a:buClr>
                <a:schemeClr val="lt1"/>
              </a:buClr>
              <a:buFont typeface="Garamond"/>
              <a:buNone/>
              <a:defRPr>
                <a:solidFill>
                  <a:schemeClr val="lt1"/>
                </a:solidFill>
                <a:latin typeface="Garamond"/>
                <a:ea typeface="Garamond"/>
                <a:cs typeface="Garamond"/>
                <a:sym typeface="Garamond"/>
              </a:defRPr>
            </a:lvl1pPr>
            <a:lvl2pPr lvl="1" rtl="0" algn="l">
              <a:spcBef>
                <a:spcPts val="0"/>
              </a:spcBef>
              <a:buClr>
                <a:schemeClr val="lt1"/>
              </a:buClr>
              <a:buFont typeface="Arial"/>
              <a:buNone/>
              <a:defRPr>
                <a:solidFill>
                  <a:schemeClr val="lt1"/>
                </a:solidFill>
              </a:defRPr>
            </a:lvl2pPr>
            <a:lvl3pPr lvl="2" rtl="0" algn="l">
              <a:spcBef>
                <a:spcPts val="0"/>
              </a:spcBef>
              <a:buClr>
                <a:schemeClr val="lt1"/>
              </a:buClr>
              <a:buFont typeface="Arial"/>
              <a:buNone/>
              <a:defRPr>
                <a:solidFill>
                  <a:schemeClr val="lt1"/>
                </a:solidFill>
              </a:defRPr>
            </a:lvl3pPr>
            <a:lvl4pPr lvl="3" rtl="0" algn="l">
              <a:spcBef>
                <a:spcPts val="0"/>
              </a:spcBef>
              <a:buClr>
                <a:schemeClr val="lt1"/>
              </a:buClr>
              <a:buFont typeface="Arial"/>
              <a:buNone/>
              <a:defRPr>
                <a:solidFill>
                  <a:schemeClr val="lt1"/>
                </a:solidFill>
              </a:defRPr>
            </a:lvl4pPr>
            <a:lvl5pPr lvl="4" rtl="0" algn="l">
              <a:spcBef>
                <a:spcPts val="0"/>
              </a:spcBef>
              <a:buClr>
                <a:schemeClr val="lt1"/>
              </a:buClr>
              <a:buFont typeface="Arial"/>
              <a:buNone/>
              <a:defRPr>
                <a:solidFill>
                  <a:schemeClr val="lt1"/>
                </a:solidFill>
              </a:defRPr>
            </a:lvl5pPr>
            <a:lvl6pPr lvl="5" rtl="0" algn="l">
              <a:spcBef>
                <a:spcPts val="0"/>
              </a:spcBef>
              <a:buClr>
                <a:schemeClr val="lt1"/>
              </a:buClr>
              <a:buFont typeface="Arial"/>
              <a:buNone/>
              <a:defRPr>
                <a:solidFill>
                  <a:schemeClr val="lt1"/>
                </a:solidFill>
              </a:defRPr>
            </a:lvl6pPr>
            <a:lvl7pPr lvl="6" rtl="0" algn="l">
              <a:spcBef>
                <a:spcPts val="0"/>
              </a:spcBef>
              <a:buClr>
                <a:schemeClr val="lt1"/>
              </a:buClr>
              <a:buFont typeface="Arial"/>
              <a:buNone/>
              <a:defRPr>
                <a:solidFill>
                  <a:schemeClr val="lt1"/>
                </a:solidFill>
              </a:defRPr>
            </a:lvl7pPr>
            <a:lvl8pPr lvl="7" rtl="0" algn="l">
              <a:spcBef>
                <a:spcPts val="0"/>
              </a:spcBef>
              <a:buClr>
                <a:schemeClr val="lt1"/>
              </a:buClr>
              <a:buFont typeface="Arial"/>
              <a:buNone/>
              <a:defRPr>
                <a:solidFill>
                  <a:schemeClr val="lt1"/>
                </a:solidFill>
              </a:defRPr>
            </a:lvl8pPr>
            <a:lvl9pPr lvl="8" rtl="0" algn="l">
              <a:spcBef>
                <a:spcPts val="0"/>
              </a:spcBef>
              <a:buClr>
                <a:schemeClr val="lt1"/>
              </a:buClr>
              <a:buFont typeface="Arial"/>
              <a:buNone/>
              <a:defRPr>
                <a:solidFill>
                  <a:schemeClr val="lt1"/>
                </a:solidFill>
              </a:defRPr>
            </a:lvl9pPr>
          </a:lstStyle>
          <a:p/>
        </p:txBody>
      </p:sp>
      <p:sp>
        <p:nvSpPr>
          <p:cNvPr id="72" name="Shape 72"/>
          <p:cNvSpPr txBox="1"/>
          <p:nvPr>
            <p:ph idx="1" type="body"/>
          </p:nvPr>
        </p:nvSpPr>
        <p:spPr>
          <a:xfrm>
            <a:off x="457200" y="1704688"/>
            <a:ext cx="8229600" cy="4840200"/>
          </a:xfrm>
          <a:prstGeom prst="rect">
            <a:avLst/>
          </a:prstGeom>
          <a:noFill/>
          <a:ln>
            <a:noFill/>
          </a:ln>
        </p:spPr>
        <p:txBody>
          <a:bodyPr anchorCtr="0" anchor="t" bIns="91425" lIns="91425" rIns="91425" tIns="91425"/>
          <a:lstStyle>
            <a:lvl1pPr indent="-228600" lvl="0" marL="342900" rtl="0" algn="l">
              <a:spcBef>
                <a:spcPts val="0"/>
              </a:spcBef>
              <a:buClr>
                <a:schemeClr val="dk2"/>
              </a:buClr>
              <a:buFont typeface="Arial"/>
              <a:buChar char="●"/>
              <a:defRPr sz="1800">
                <a:solidFill>
                  <a:schemeClr val="dk2"/>
                </a:solidFill>
                <a:latin typeface="Garamond"/>
                <a:ea typeface="Garamond"/>
                <a:cs typeface="Garamond"/>
                <a:sym typeface="Garamond"/>
              </a:defRPr>
            </a:lvl1pPr>
            <a:lvl2pPr indent="-171450" lvl="1" marL="742950" rtl="0" algn="l">
              <a:spcBef>
                <a:spcPts val="360"/>
              </a:spcBef>
              <a:buClr>
                <a:schemeClr val="dk2"/>
              </a:buClr>
              <a:buFont typeface="Courier New"/>
              <a:buChar char="o"/>
              <a:defRPr sz="1800">
                <a:solidFill>
                  <a:schemeClr val="dk2"/>
                </a:solidFill>
              </a:defRPr>
            </a:lvl2pPr>
            <a:lvl3pPr indent="-114300" lvl="2" marL="1143000" rtl="0" algn="l">
              <a:spcBef>
                <a:spcPts val="360"/>
              </a:spcBef>
              <a:buClr>
                <a:schemeClr val="dk2"/>
              </a:buClr>
              <a:buFont typeface="Wingdings"/>
              <a:buChar char="§"/>
              <a:defRPr sz="1800">
                <a:solidFill>
                  <a:schemeClr val="dk2"/>
                </a:solidFill>
              </a:defRPr>
            </a:lvl3pPr>
            <a:lvl4pPr indent="-114300" lvl="3" marL="1600200" rtl="0" algn="l">
              <a:spcBef>
                <a:spcPts val="360"/>
              </a:spcBef>
              <a:buClr>
                <a:schemeClr val="dk2"/>
              </a:buClr>
              <a:buFont typeface="Arial"/>
              <a:buChar char="●"/>
              <a:defRPr sz="1800">
                <a:solidFill>
                  <a:schemeClr val="dk2"/>
                </a:solidFill>
              </a:defRPr>
            </a:lvl4pPr>
            <a:lvl5pPr indent="-114300" lvl="4" marL="2057400" rtl="0" algn="l">
              <a:spcBef>
                <a:spcPts val="360"/>
              </a:spcBef>
              <a:buClr>
                <a:schemeClr val="dk2"/>
              </a:buClr>
              <a:buFont typeface="Courier New"/>
              <a:buChar char="o"/>
              <a:defRPr sz="1800">
                <a:solidFill>
                  <a:schemeClr val="dk2"/>
                </a:solidFill>
              </a:defRPr>
            </a:lvl5pPr>
            <a:lvl6pPr indent="-114300" lvl="5" marL="2514600" rtl="0" algn="l">
              <a:spcBef>
                <a:spcPts val="360"/>
              </a:spcBef>
              <a:buClr>
                <a:schemeClr val="dk2"/>
              </a:buClr>
              <a:buFont typeface="Wingdings"/>
              <a:buChar char="§"/>
              <a:defRPr sz="1800">
                <a:solidFill>
                  <a:schemeClr val="dk2"/>
                </a:solidFill>
              </a:defRPr>
            </a:lvl6pPr>
            <a:lvl7pPr indent="-114300" lvl="6" marL="2971800" rtl="0" algn="l">
              <a:spcBef>
                <a:spcPts val="360"/>
              </a:spcBef>
              <a:buClr>
                <a:schemeClr val="dk2"/>
              </a:buClr>
              <a:buFont typeface="Arial"/>
              <a:buChar char="●"/>
              <a:defRPr sz="1800">
                <a:solidFill>
                  <a:schemeClr val="dk2"/>
                </a:solidFill>
              </a:defRPr>
            </a:lvl7pPr>
            <a:lvl8pPr indent="-114300" lvl="7" marL="3429000" rtl="0" algn="l">
              <a:spcBef>
                <a:spcPts val="360"/>
              </a:spcBef>
              <a:buClr>
                <a:schemeClr val="dk2"/>
              </a:buClr>
              <a:buFont typeface="Courier New"/>
              <a:buChar char="o"/>
              <a:defRPr sz="1800">
                <a:solidFill>
                  <a:schemeClr val="dk2"/>
                </a:solidFill>
              </a:defRPr>
            </a:lvl8pPr>
            <a:lvl9pPr indent="-114300" lvl="8" marL="3886200" rtl="0" algn="l">
              <a:spcBef>
                <a:spcPts val="360"/>
              </a:spcBef>
              <a:buClr>
                <a:schemeClr val="dk2"/>
              </a:buClr>
              <a:buFont typeface="Wingdings"/>
              <a:buChar char="§"/>
              <a:defRPr sz="18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3" name="Shape 73"/>
        <p:cNvGrpSpPr/>
        <p:nvPr/>
      </p:nvGrpSpPr>
      <p:grpSpPr>
        <a:xfrm>
          <a:off x="0" y="0"/>
          <a:ext cx="0" cy="0"/>
          <a:chOff x="0" y="0"/>
          <a:chExt cx="0" cy="0"/>
        </a:xfrm>
      </p:grpSpPr>
      <p:sp>
        <p:nvSpPr>
          <p:cNvPr id="74" name="Shape 74"/>
          <p:cNvSpPr txBox="1"/>
          <p:nvPr>
            <p:ph idx="1" type="body"/>
          </p:nvPr>
        </p:nvSpPr>
        <p:spPr>
          <a:xfrm>
            <a:off x="456245" y="1704683"/>
            <a:ext cx="4038600" cy="4840200"/>
          </a:xfrm>
          <a:prstGeom prst="rect">
            <a:avLst/>
          </a:prstGeom>
          <a:noFill/>
          <a:ln>
            <a:noFill/>
          </a:ln>
        </p:spPr>
        <p:txBody>
          <a:bodyPr anchorCtr="0" anchor="t" bIns="91425" lIns="91425" rIns="91425" tIns="91425"/>
          <a:lstStyle>
            <a:lvl1pPr lvl="0" rtl="0">
              <a:spcBef>
                <a:spcPts val="0"/>
              </a:spcBef>
              <a:buFont typeface="Garamond"/>
              <a:buNone/>
              <a:defRPr sz="1800">
                <a:latin typeface="Garamond"/>
                <a:ea typeface="Garamond"/>
                <a:cs typeface="Garamond"/>
                <a:sym typeface="Garamond"/>
              </a:defRPr>
            </a:lvl1pPr>
            <a:lvl2pPr lvl="1" rtl="0">
              <a:spcBef>
                <a:spcPts val="0"/>
              </a:spcBef>
              <a:buFont typeface="Arial"/>
              <a:buNone/>
              <a:defRPr sz="1800"/>
            </a:lvl2pPr>
            <a:lvl3pPr lvl="2" rtl="0">
              <a:spcBef>
                <a:spcPts val="0"/>
              </a:spcBef>
              <a:buFont typeface="Arial"/>
              <a:buNone/>
              <a:defRPr sz="1800"/>
            </a:lvl3pPr>
            <a:lvl4pPr lvl="3" rtl="0">
              <a:spcBef>
                <a:spcPts val="0"/>
              </a:spcBef>
              <a:buFont typeface="Arial"/>
              <a:buNone/>
              <a:defRPr sz="1800"/>
            </a:lvl4pPr>
            <a:lvl5pPr lvl="4" rtl="0">
              <a:spcBef>
                <a:spcPts val="0"/>
              </a:spcBef>
              <a:buFont typeface="Arial"/>
              <a:buNone/>
              <a:defRPr sz="1800"/>
            </a:lvl5pPr>
            <a:lvl6pPr lvl="5" rtl="0">
              <a:spcBef>
                <a:spcPts val="0"/>
              </a:spcBef>
              <a:buFont typeface="Arial"/>
              <a:buNone/>
              <a:defRPr sz="1800"/>
            </a:lvl6pPr>
            <a:lvl7pPr lvl="6" rtl="0">
              <a:spcBef>
                <a:spcPts val="0"/>
              </a:spcBef>
              <a:buFont typeface="Arial"/>
              <a:buNone/>
              <a:defRPr sz="1800"/>
            </a:lvl7pPr>
            <a:lvl8pPr lvl="7" rtl="0">
              <a:spcBef>
                <a:spcPts val="0"/>
              </a:spcBef>
              <a:buFont typeface="Arial"/>
              <a:buNone/>
              <a:defRPr sz="1800"/>
            </a:lvl8pPr>
            <a:lvl9pPr lvl="8" rtl="0">
              <a:spcBef>
                <a:spcPts val="0"/>
              </a:spcBef>
              <a:buFont typeface="Arial"/>
              <a:buNone/>
              <a:defRPr sz="1800"/>
            </a:lvl9pPr>
          </a:lstStyle>
          <a:p/>
        </p:txBody>
      </p:sp>
      <p:sp>
        <p:nvSpPr>
          <p:cNvPr id="75" name="Shape 75"/>
          <p:cNvSpPr txBox="1"/>
          <p:nvPr>
            <p:ph idx="2" type="body"/>
          </p:nvPr>
        </p:nvSpPr>
        <p:spPr>
          <a:xfrm>
            <a:off x="4648200" y="1704683"/>
            <a:ext cx="4038600" cy="4840200"/>
          </a:xfrm>
          <a:prstGeom prst="rect">
            <a:avLst/>
          </a:prstGeom>
          <a:noFill/>
          <a:ln>
            <a:noFill/>
          </a:ln>
        </p:spPr>
        <p:txBody>
          <a:bodyPr anchorCtr="0" anchor="t" bIns="91425" lIns="91425" rIns="91425" tIns="91425"/>
          <a:lstStyle>
            <a:lvl1pPr lvl="0" rtl="0">
              <a:spcBef>
                <a:spcPts val="0"/>
              </a:spcBef>
              <a:buFont typeface="Garamond"/>
              <a:buNone/>
              <a:defRPr sz="1800">
                <a:latin typeface="Garamond"/>
                <a:ea typeface="Garamond"/>
                <a:cs typeface="Garamond"/>
                <a:sym typeface="Garamond"/>
              </a:defRPr>
            </a:lvl1pPr>
            <a:lvl2pPr lvl="1" rtl="0">
              <a:spcBef>
                <a:spcPts val="0"/>
              </a:spcBef>
              <a:buFont typeface="Arial"/>
              <a:buNone/>
              <a:defRPr sz="1800"/>
            </a:lvl2pPr>
            <a:lvl3pPr lvl="2" rtl="0">
              <a:spcBef>
                <a:spcPts val="0"/>
              </a:spcBef>
              <a:buFont typeface="Arial"/>
              <a:buNone/>
              <a:defRPr sz="1800"/>
            </a:lvl3pPr>
            <a:lvl4pPr lvl="3" rtl="0">
              <a:spcBef>
                <a:spcPts val="0"/>
              </a:spcBef>
              <a:buFont typeface="Arial"/>
              <a:buNone/>
              <a:defRPr sz="1800"/>
            </a:lvl4pPr>
            <a:lvl5pPr lvl="4" rtl="0">
              <a:spcBef>
                <a:spcPts val="0"/>
              </a:spcBef>
              <a:buFont typeface="Arial"/>
              <a:buNone/>
              <a:defRPr sz="1800"/>
            </a:lvl5pPr>
            <a:lvl6pPr lvl="5" rtl="0">
              <a:spcBef>
                <a:spcPts val="0"/>
              </a:spcBef>
              <a:buFont typeface="Arial"/>
              <a:buNone/>
              <a:defRPr sz="1800"/>
            </a:lvl6pPr>
            <a:lvl7pPr lvl="6" rtl="0">
              <a:spcBef>
                <a:spcPts val="0"/>
              </a:spcBef>
              <a:buFont typeface="Arial"/>
              <a:buNone/>
              <a:defRPr sz="1800"/>
            </a:lvl7pPr>
            <a:lvl8pPr lvl="7" rtl="0">
              <a:spcBef>
                <a:spcPts val="0"/>
              </a:spcBef>
              <a:buFont typeface="Arial"/>
              <a:buNone/>
              <a:defRPr sz="1800"/>
            </a:lvl8pPr>
            <a:lvl9pPr lvl="8" rtl="0">
              <a:spcBef>
                <a:spcPts val="0"/>
              </a:spcBef>
              <a:buFont typeface="Arial"/>
              <a:buNone/>
              <a:defRPr sz="1800"/>
            </a:lvl9pPr>
          </a:lstStyle>
          <a:p/>
        </p:txBody>
      </p:sp>
      <p:grpSp>
        <p:nvGrpSpPr>
          <p:cNvPr id="76" name="Shape 76"/>
          <p:cNvGrpSpPr/>
          <p:nvPr/>
        </p:nvGrpSpPr>
        <p:grpSpPr>
          <a:xfrm>
            <a:off x="-12" y="-12187"/>
            <a:ext cx="8005727" cy="1612601"/>
            <a:chOff x="-13" y="-12187"/>
            <a:chExt cx="8005727" cy="1161900"/>
          </a:xfrm>
        </p:grpSpPr>
        <p:sp>
          <p:nvSpPr>
            <p:cNvPr id="77" name="Shape 77"/>
            <p:cNvSpPr/>
            <p:nvPr/>
          </p:nvSpPr>
          <p:spPr>
            <a:xfrm flipH="1">
              <a:off x="-13" y="-12186"/>
              <a:ext cx="187800" cy="1161900"/>
            </a:xfrm>
            <a:prstGeom prst="rect">
              <a:avLst/>
            </a:prstGeom>
            <a:solidFill>
              <a:schemeClr val="accent2"/>
            </a:solidFill>
            <a:ln>
              <a:noFill/>
            </a:ln>
          </p:spPr>
          <p:txBody>
            <a:bodyPr anchorCtr="0" anchor="ctr" bIns="45700" lIns="91425" rIns="91425" tIns="45700">
              <a:noAutofit/>
            </a:bodyPr>
            <a:lstStyle/>
            <a:p>
              <a:pPr lvl="0">
                <a:spcBef>
                  <a:spcPts val="0"/>
                </a:spcBef>
                <a:buNone/>
              </a:pPr>
              <a:r>
                <a:t/>
              </a:r>
              <a:endParaRPr/>
            </a:p>
          </p:txBody>
        </p:sp>
        <p:sp>
          <p:nvSpPr>
            <p:cNvPr id="78" name="Shape 78"/>
            <p:cNvSpPr/>
            <p:nvPr/>
          </p:nvSpPr>
          <p:spPr>
            <a:xfrm flipH="1">
              <a:off x="187714" y="-12186"/>
              <a:ext cx="7818000" cy="1161900"/>
            </a:xfrm>
            <a:prstGeom prst="rect">
              <a:avLst/>
            </a:prstGeom>
            <a:solidFill>
              <a:srgbClr val="0F243E"/>
            </a:solidFill>
            <a:ln>
              <a:noFill/>
            </a:ln>
          </p:spPr>
          <p:txBody>
            <a:bodyPr anchorCtr="0" anchor="ctr" bIns="45700" lIns="91425" rIns="91425" tIns="45700">
              <a:noAutofit/>
            </a:bodyPr>
            <a:lstStyle/>
            <a:p>
              <a:pPr lvl="0">
                <a:spcBef>
                  <a:spcPts val="0"/>
                </a:spcBef>
                <a:buNone/>
              </a:pPr>
              <a:r>
                <a:t/>
              </a:r>
              <a:endParaRPr/>
            </a:p>
          </p:txBody>
        </p:sp>
      </p:grpSp>
      <p:sp>
        <p:nvSpPr>
          <p:cNvPr id="79" name="Shape 79"/>
          <p:cNvSpPr txBox="1"/>
          <p:nvPr>
            <p:ph type="title"/>
          </p:nvPr>
        </p:nvSpPr>
        <p:spPr>
          <a:xfrm>
            <a:off x="457200" y="134801"/>
            <a:ext cx="7315500" cy="1351800"/>
          </a:xfrm>
          <a:prstGeom prst="rect">
            <a:avLst/>
          </a:prstGeom>
          <a:noFill/>
          <a:ln>
            <a:noFill/>
          </a:ln>
        </p:spPr>
        <p:txBody>
          <a:bodyPr anchorCtr="0" anchor="b" bIns="91425" lIns="91425" rIns="91425" tIns="91425"/>
          <a:lstStyle>
            <a:lvl1pPr lvl="0" rtl="0" algn="l">
              <a:spcBef>
                <a:spcPts val="0"/>
              </a:spcBef>
              <a:buClr>
                <a:schemeClr val="lt1"/>
              </a:buClr>
              <a:buFont typeface="Garamond"/>
              <a:buNone/>
              <a:defRPr>
                <a:solidFill>
                  <a:schemeClr val="lt1"/>
                </a:solidFill>
                <a:latin typeface="Garamond"/>
                <a:ea typeface="Garamond"/>
                <a:cs typeface="Garamond"/>
                <a:sym typeface="Garamond"/>
              </a:defRPr>
            </a:lvl1pPr>
            <a:lvl2pPr lvl="1" rtl="0" algn="l">
              <a:spcBef>
                <a:spcPts val="0"/>
              </a:spcBef>
              <a:buClr>
                <a:schemeClr val="lt1"/>
              </a:buClr>
              <a:buFont typeface="Arial"/>
              <a:buNone/>
              <a:defRPr>
                <a:solidFill>
                  <a:schemeClr val="lt1"/>
                </a:solidFill>
              </a:defRPr>
            </a:lvl2pPr>
            <a:lvl3pPr lvl="2" rtl="0" algn="l">
              <a:spcBef>
                <a:spcPts val="0"/>
              </a:spcBef>
              <a:buClr>
                <a:schemeClr val="lt1"/>
              </a:buClr>
              <a:buFont typeface="Arial"/>
              <a:buNone/>
              <a:defRPr>
                <a:solidFill>
                  <a:schemeClr val="lt1"/>
                </a:solidFill>
              </a:defRPr>
            </a:lvl3pPr>
            <a:lvl4pPr lvl="3" rtl="0" algn="l">
              <a:spcBef>
                <a:spcPts val="0"/>
              </a:spcBef>
              <a:buClr>
                <a:schemeClr val="lt1"/>
              </a:buClr>
              <a:buFont typeface="Arial"/>
              <a:buNone/>
              <a:defRPr>
                <a:solidFill>
                  <a:schemeClr val="lt1"/>
                </a:solidFill>
              </a:defRPr>
            </a:lvl4pPr>
            <a:lvl5pPr lvl="4" rtl="0" algn="l">
              <a:spcBef>
                <a:spcPts val="0"/>
              </a:spcBef>
              <a:buClr>
                <a:schemeClr val="lt1"/>
              </a:buClr>
              <a:buFont typeface="Arial"/>
              <a:buNone/>
              <a:defRPr>
                <a:solidFill>
                  <a:schemeClr val="lt1"/>
                </a:solidFill>
              </a:defRPr>
            </a:lvl5pPr>
            <a:lvl6pPr lvl="5" rtl="0" algn="l">
              <a:spcBef>
                <a:spcPts val="0"/>
              </a:spcBef>
              <a:buClr>
                <a:schemeClr val="lt1"/>
              </a:buClr>
              <a:buFont typeface="Arial"/>
              <a:buNone/>
              <a:defRPr>
                <a:solidFill>
                  <a:schemeClr val="lt1"/>
                </a:solidFill>
              </a:defRPr>
            </a:lvl6pPr>
            <a:lvl7pPr lvl="6" rtl="0" algn="l">
              <a:spcBef>
                <a:spcPts val="0"/>
              </a:spcBef>
              <a:buClr>
                <a:schemeClr val="lt1"/>
              </a:buClr>
              <a:buFont typeface="Arial"/>
              <a:buNone/>
              <a:defRPr>
                <a:solidFill>
                  <a:schemeClr val="lt1"/>
                </a:solidFill>
              </a:defRPr>
            </a:lvl7pPr>
            <a:lvl8pPr lvl="7" rtl="0" algn="l">
              <a:spcBef>
                <a:spcPts val="0"/>
              </a:spcBef>
              <a:buClr>
                <a:schemeClr val="lt1"/>
              </a:buClr>
              <a:buFont typeface="Arial"/>
              <a:buNone/>
              <a:defRPr>
                <a:solidFill>
                  <a:schemeClr val="lt1"/>
                </a:solidFill>
              </a:defRPr>
            </a:lvl8pPr>
            <a:lvl9pPr lvl="8" rtl="0" algn="l">
              <a:spcBef>
                <a:spcPts val="0"/>
              </a:spcBef>
              <a:buClr>
                <a:schemeClr val="lt1"/>
              </a:buClr>
              <a:buFont typeface="Arial"/>
              <a:buNone/>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0" name="Shape 80"/>
        <p:cNvGrpSpPr/>
        <p:nvPr/>
      </p:nvGrpSpPr>
      <p:grpSpPr>
        <a:xfrm>
          <a:off x="0" y="0"/>
          <a:ext cx="0" cy="0"/>
          <a:chOff x="0" y="0"/>
          <a:chExt cx="0" cy="0"/>
        </a:xfrm>
      </p:grpSpPr>
      <p:grpSp>
        <p:nvGrpSpPr>
          <p:cNvPr id="81" name="Shape 81"/>
          <p:cNvGrpSpPr/>
          <p:nvPr/>
        </p:nvGrpSpPr>
        <p:grpSpPr>
          <a:xfrm>
            <a:off x="-12" y="-12187"/>
            <a:ext cx="8005727" cy="1612601"/>
            <a:chOff x="-13" y="-12187"/>
            <a:chExt cx="8005727" cy="1161900"/>
          </a:xfrm>
        </p:grpSpPr>
        <p:sp>
          <p:nvSpPr>
            <p:cNvPr id="82" name="Shape 82"/>
            <p:cNvSpPr/>
            <p:nvPr/>
          </p:nvSpPr>
          <p:spPr>
            <a:xfrm flipH="1">
              <a:off x="-13" y="-12186"/>
              <a:ext cx="187800" cy="1161900"/>
            </a:xfrm>
            <a:prstGeom prst="rect">
              <a:avLst/>
            </a:prstGeom>
            <a:solidFill>
              <a:schemeClr val="accent2"/>
            </a:solidFill>
            <a:ln>
              <a:noFill/>
            </a:ln>
          </p:spPr>
          <p:txBody>
            <a:bodyPr anchorCtr="0" anchor="ctr" bIns="45700" lIns="91425" rIns="91425" tIns="45700">
              <a:noAutofit/>
            </a:bodyPr>
            <a:lstStyle/>
            <a:p>
              <a:pPr lvl="0">
                <a:spcBef>
                  <a:spcPts val="0"/>
                </a:spcBef>
                <a:buNone/>
              </a:pPr>
              <a:r>
                <a:t/>
              </a:r>
              <a:endParaRPr/>
            </a:p>
          </p:txBody>
        </p:sp>
        <p:sp>
          <p:nvSpPr>
            <p:cNvPr id="83" name="Shape 83"/>
            <p:cNvSpPr/>
            <p:nvPr/>
          </p:nvSpPr>
          <p:spPr>
            <a:xfrm flipH="1">
              <a:off x="187714" y="-12186"/>
              <a:ext cx="7818000" cy="1161900"/>
            </a:xfrm>
            <a:prstGeom prst="rect">
              <a:avLst/>
            </a:prstGeom>
            <a:solidFill>
              <a:srgbClr val="0F243E"/>
            </a:solidFill>
            <a:ln>
              <a:noFill/>
            </a:ln>
          </p:spPr>
          <p:txBody>
            <a:bodyPr anchorCtr="0" anchor="ctr" bIns="45700" lIns="91425" rIns="91425" tIns="45700">
              <a:noAutofit/>
            </a:bodyPr>
            <a:lstStyle/>
            <a:p>
              <a:pPr lvl="0">
                <a:spcBef>
                  <a:spcPts val="0"/>
                </a:spcBef>
                <a:buNone/>
              </a:pPr>
              <a:r>
                <a:t/>
              </a:r>
              <a:endParaRPr/>
            </a:p>
          </p:txBody>
        </p:sp>
      </p:grpSp>
      <p:sp>
        <p:nvSpPr>
          <p:cNvPr id="84" name="Shape 84"/>
          <p:cNvSpPr txBox="1"/>
          <p:nvPr>
            <p:ph type="title"/>
          </p:nvPr>
        </p:nvSpPr>
        <p:spPr>
          <a:xfrm>
            <a:off x="457200" y="134801"/>
            <a:ext cx="7315500" cy="1351800"/>
          </a:xfrm>
          <a:prstGeom prst="rect">
            <a:avLst/>
          </a:prstGeom>
          <a:noFill/>
          <a:ln>
            <a:noFill/>
          </a:ln>
        </p:spPr>
        <p:txBody>
          <a:bodyPr anchorCtr="0" anchor="b" bIns="91425" lIns="91425" rIns="91425" tIns="91425"/>
          <a:lstStyle>
            <a:lvl1pPr lvl="0" rtl="0" algn="l">
              <a:spcBef>
                <a:spcPts val="0"/>
              </a:spcBef>
              <a:buClr>
                <a:schemeClr val="lt1"/>
              </a:buClr>
              <a:buFont typeface="Garamond"/>
              <a:buNone/>
              <a:defRPr>
                <a:solidFill>
                  <a:schemeClr val="lt1"/>
                </a:solidFill>
                <a:latin typeface="Garamond"/>
                <a:ea typeface="Garamond"/>
                <a:cs typeface="Garamond"/>
                <a:sym typeface="Garamond"/>
              </a:defRPr>
            </a:lvl1pPr>
            <a:lvl2pPr lvl="1" rtl="0" algn="l">
              <a:spcBef>
                <a:spcPts val="0"/>
              </a:spcBef>
              <a:buClr>
                <a:schemeClr val="lt1"/>
              </a:buClr>
              <a:buFont typeface="Arial"/>
              <a:buNone/>
              <a:defRPr>
                <a:solidFill>
                  <a:schemeClr val="lt1"/>
                </a:solidFill>
              </a:defRPr>
            </a:lvl2pPr>
            <a:lvl3pPr lvl="2" rtl="0" algn="l">
              <a:spcBef>
                <a:spcPts val="0"/>
              </a:spcBef>
              <a:buClr>
                <a:schemeClr val="lt1"/>
              </a:buClr>
              <a:buFont typeface="Arial"/>
              <a:buNone/>
              <a:defRPr>
                <a:solidFill>
                  <a:schemeClr val="lt1"/>
                </a:solidFill>
              </a:defRPr>
            </a:lvl3pPr>
            <a:lvl4pPr lvl="3" rtl="0" algn="l">
              <a:spcBef>
                <a:spcPts val="0"/>
              </a:spcBef>
              <a:buClr>
                <a:schemeClr val="lt1"/>
              </a:buClr>
              <a:buFont typeface="Arial"/>
              <a:buNone/>
              <a:defRPr>
                <a:solidFill>
                  <a:schemeClr val="lt1"/>
                </a:solidFill>
              </a:defRPr>
            </a:lvl4pPr>
            <a:lvl5pPr lvl="4" rtl="0" algn="l">
              <a:spcBef>
                <a:spcPts val="0"/>
              </a:spcBef>
              <a:buClr>
                <a:schemeClr val="lt1"/>
              </a:buClr>
              <a:buFont typeface="Arial"/>
              <a:buNone/>
              <a:defRPr>
                <a:solidFill>
                  <a:schemeClr val="lt1"/>
                </a:solidFill>
              </a:defRPr>
            </a:lvl5pPr>
            <a:lvl6pPr lvl="5" rtl="0" algn="l">
              <a:spcBef>
                <a:spcPts val="0"/>
              </a:spcBef>
              <a:buClr>
                <a:schemeClr val="lt1"/>
              </a:buClr>
              <a:buFont typeface="Arial"/>
              <a:buNone/>
              <a:defRPr>
                <a:solidFill>
                  <a:schemeClr val="lt1"/>
                </a:solidFill>
              </a:defRPr>
            </a:lvl6pPr>
            <a:lvl7pPr lvl="6" rtl="0" algn="l">
              <a:spcBef>
                <a:spcPts val="0"/>
              </a:spcBef>
              <a:buClr>
                <a:schemeClr val="lt1"/>
              </a:buClr>
              <a:buFont typeface="Arial"/>
              <a:buNone/>
              <a:defRPr>
                <a:solidFill>
                  <a:schemeClr val="lt1"/>
                </a:solidFill>
              </a:defRPr>
            </a:lvl7pPr>
            <a:lvl8pPr lvl="7" rtl="0" algn="l">
              <a:spcBef>
                <a:spcPts val="0"/>
              </a:spcBef>
              <a:buClr>
                <a:schemeClr val="lt1"/>
              </a:buClr>
              <a:buFont typeface="Arial"/>
              <a:buNone/>
              <a:defRPr>
                <a:solidFill>
                  <a:schemeClr val="lt1"/>
                </a:solidFill>
              </a:defRPr>
            </a:lvl8pPr>
            <a:lvl9pPr lvl="8" rtl="0" algn="l">
              <a:spcBef>
                <a:spcPts val="0"/>
              </a:spcBef>
              <a:buClr>
                <a:schemeClr val="lt1"/>
              </a:buClr>
              <a:buFont typeface="Arial"/>
              <a:buNone/>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5" name="Shape 85"/>
        <p:cNvGrpSpPr/>
        <p:nvPr/>
      </p:nvGrpSpPr>
      <p:grpSpPr>
        <a:xfrm>
          <a:off x="0" y="0"/>
          <a:ext cx="0" cy="0"/>
          <a:chOff x="0" y="0"/>
          <a:chExt cx="0" cy="0"/>
        </a:xfrm>
      </p:grpSpPr>
      <p:sp>
        <p:nvSpPr>
          <p:cNvPr id="86" name="Shape 86"/>
          <p:cNvSpPr/>
          <p:nvPr/>
        </p:nvSpPr>
        <p:spPr>
          <a:xfrm flipH="1">
            <a:off x="8964664" y="6165014"/>
            <a:ext cx="187800" cy="695100"/>
          </a:xfrm>
          <a:prstGeom prst="rect">
            <a:avLst/>
          </a:prstGeom>
          <a:solidFill>
            <a:schemeClr val="accent2"/>
          </a:solidFill>
          <a:ln>
            <a:noFill/>
          </a:ln>
        </p:spPr>
        <p:txBody>
          <a:bodyPr anchorCtr="0" anchor="ctr" bIns="45700" lIns="91425" rIns="91425" tIns="45700">
            <a:noAutofit/>
          </a:bodyPr>
          <a:lstStyle/>
          <a:p>
            <a:pPr lvl="0">
              <a:spcBef>
                <a:spcPts val="0"/>
              </a:spcBef>
              <a:buNone/>
            </a:pPr>
            <a:r>
              <a:t/>
            </a:r>
            <a:endParaRPr/>
          </a:p>
        </p:txBody>
      </p:sp>
      <p:sp>
        <p:nvSpPr>
          <p:cNvPr id="87" name="Shape 87"/>
          <p:cNvSpPr/>
          <p:nvPr/>
        </p:nvSpPr>
        <p:spPr>
          <a:xfrm flipH="1">
            <a:off x="3866777" y="6165014"/>
            <a:ext cx="5097900" cy="695100"/>
          </a:xfrm>
          <a:prstGeom prst="rect">
            <a:avLst/>
          </a:prstGeom>
          <a:solidFill>
            <a:srgbClr val="0F243E"/>
          </a:solidFill>
          <a:ln>
            <a:noFill/>
          </a:ln>
        </p:spPr>
        <p:txBody>
          <a:bodyPr anchorCtr="0" anchor="ctr" bIns="45700" lIns="91425" rIns="91425" tIns="45700">
            <a:noAutofit/>
          </a:bodyPr>
          <a:lstStyle/>
          <a:p>
            <a:pPr lvl="0">
              <a:spcBef>
                <a:spcPts val="0"/>
              </a:spcBef>
              <a:buNone/>
            </a:pPr>
            <a:r>
              <a:t/>
            </a:r>
            <a:endParaRPr/>
          </a:p>
        </p:txBody>
      </p:sp>
      <p:sp>
        <p:nvSpPr>
          <p:cNvPr id="88" name="Shape 88"/>
          <p:cNvSpPr txBox="1"/>
          <p:nvPr>
            <p:ph idx="1" type="body"/>
          </p:nvPr>
        </p:nvSpPr>
        <p:spPr>
          <a:xfrm>
            <a:off x="3866812" y="6165014"/>
            <a:ext cx="5097899" cy="695100"/>
          </a:xfrm>
          <a:prstGeom prst="rect">
            <a:avLst/>
          </a:prstGeom>
          <a:noFill/>
          <a:ln>
            <a:noFill/>
          </a:ln>
        </p:spPr>
        <p:txBody>
          <a:bodyPr anchorCtr="0" anchor="t" bIns="91425" lIns="91425" rIns="91425" tIns="91425"/>
          <a:lstStyle>
            <a:lvl1pPr indent="88900" lvl="0" marL="0" rtl="0">
              <a:spcBef>
                <a:spcPts val="0"/>
              </a:spcBef>
              <a:buClr>
                <a:schemeClr val="lt1"/>
              </a:buClr>
              <a:buFont typeface="Garamond"/>
              <a:buNone/>
              <a:defRPr sz="1400">
                <a:solidFill>
                  <a:schemeClr val="lt1"/>
                </a:solidFill>
                <a:latin typeface="Garamond"/>
                <a:ea typeface="Garamond"/>
                <a:cs typeface="Garamond"/>
                <a:sym typeface="Garamond"/>
              </a:defRPr>
            </a:lvl1pPr>
            <a:lvl2pPr indent="88900" lvl="1" marL="0" rtl="0">
              <a:spcBef>
                <a:spcPts val="0"/>
              </a:spcBef>
              <a:buClr>
                <a:schemeClr val="lt1"/>
              </a:buClr>
              <a:buFont typeface="Arial"/>
              <a:buNone/>
              <a:defRPr sz="1400">
                <a:solidFill>
                  <a:schemeClr val="lt1"/>
                </a:solidFill>
              </a:defRPr>
            </a:lvl2pPr>
            <a:lvl3pPr indent="88900" lvl="2" marL="0" rtl="0">
              <a:spcBef>
                <a:spcPts val="0"/>
              </a:spcBef>
              <a:buClr>
                <a:schemeClr val="lt1"/>
              </a:buClr>
              <a:buFont typeface="Arial"/>
              <a:buNone/>
              <a:defRPr sz="1400">
                <a:solidFill>
                  <a:schemeClr val="lt1"/>
                </a:solidFill>
              </a:defRPr>
            </a:lvl3pPr>
            <a:lvl4pPr indent="88900" lvl="3" marL="0" rtl="0">
              <a:spcBef>
                <a:spcPts val="0"/>
              </a:spcBef>
              <a:buClr>
                <a:schemeClr val="lt1"/>
              </a:buClr>
              <a:buFont typeface="Arial"/>
              <a:buNone/>
              <a:defRPr sz="1400">
                <a:solidFill>
                  <a:schemeClr val="lt1"/>
                </a:solidFill>
              </a:defRPr>
            </a:lvl4pPr>
            <a:lvl5pPr indent="88900" lvl="4" marL="0" rtl="0">
              <a:spcBef>
                <a:spcPts val="0"/>
              </a:spcBef>
              <a:buClr>
                <a:schemeClr val="lt1"/>
              </a:buClr>
              <a:buFont typeface="Arial"/>
              <a:buNone/>
              <a:defRPr sz="1400">
                <a:solidFill>
                  <a:schemeClr val="lt1"/>
                </a:solidFill>
              </a:defRPr>
            </a:lvl5pPr>
            <a:lvl6pPr indent="88900" lvl="5" marL="0" rtl="0">
              <a:spcBef>
                <a:spcPts val="0"/>
              </a:spcBef>
              <a:buClr>
                <a:schemeClr val="lt1"/>
              </a:buClr>
              <a:buFont typeface="Arial"/>
              <a:buNone/>
              <a:defRPr sz="1400">
                <a:solidFill>
                  <a:schemeClr val="lt1"/>
                </a:solidFill>
              </a:defRPr>
            </a:lvl6pPr>
            <a:lvl7pPr indent="88900" lvl="6" marL="0" rtl="0">
              <a:spcBef>
                <a:spcPts val="0"/>
              </a:spcBef>
              <a:buClr>
                <a:schemeClr val="lt1"/>
              </a:buClr>
              <a:buFont typeface="Arial"/>
              <a:buNone/>
              <a:defRPr sz="1400">
                <a:solidFill>
                  <a:schemeClr val="lt1"/>
                </a:solidFill>
              </a:defRPr>
            </a:lvl7pPr>
            <a:lvl8pPr indent="88900" lvl="7" marL="0" rtl="0">
              <a:spcBef>
                <a:spcPts val="0"/>
              </a:spcBef>
              <a:buClr>
                <a:schemeClr val="lt1"/>
              </a:buClr>
              <a:buFont typeface="Arial"/>
              <a:buNone/>
              <a:defRPr sz="1400">
                <a:solidFill>
                  <a:schemeClr val="lt1"/>
                </a:solidFill>
              </a:defRPr>
            </a:lvl8pPr>
            <a:lvl9pPr indent="88900" lvl="8" marL="0" rtl="0">
              <a:spcBef>
                <a:spcPts val="0"/>
              </a:spcBef>
              <a:buClr>
                <a:schemeClr val="lt1"/>
              </a:buClr>
              <a:buFont typeface="Arial"/>
              <a:buNone/>
              <a:defRPr sz="14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9" name="Shape 8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33867" y="-94"/>
            <a:ext cx="3409812" cy="2810237"/>
            <a:chOff x="0" y="1492"/>
            <a:chExt cx="3409812" cy="2810237"/>
          </a:xfrm>
        </p:grpSpPr>
        <p:cxnSp>
          <p:nvCxnSpPr>
            <p:cNvPr id="7" name="Shape 7"/>
            <p:cNvCxnSpPr/>
            <p:nvPr/>
          </p:nvCxnSpPr>
          <p:spPr>
            <a:xfrm>
              <a:off x="0" y="245541"/>
              <a:ext cx="32511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8" name="Shape 8"/>
            <p:cNvCxnSpPr/>
            <p:nvPr/>
          </p:nvCxnSpPr>
          <p:spPr>
            <a:xfrm rot="-5400000">
              <a:off x="-1212177" y="1407880"/>
              <a:ext cx="28062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9" name="Shape 9"/>
            <p:cNvCxnSpPr/>
            <p:nvPr/>
          </p:nvCxnSpPr>
          <p:spPr>
            <a:xfrm>
              <a:off x="0" y="474143"/>
              <a:ext cx="26670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0" name="Shape 10"/>
            <p:cNvCxnSpPr/>
            <p:nvPr/>
          </p:nvCxnSpPr>
          <p:spPr>
            <a:xfrm>
              <a:off x="0" y="702743"/>
              <a:ext cx="2167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1" name="Shape 11"/>
            <p:cNvCxnSpPr/>
            <p:nvPr/>
          </p:nvCxnSpPr>
          <p:spPr>
            <a:xfrm>
              <a:off x="0" y="931341"/>
              <a:ext cx="18627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2" name="Shape 12"/>
            <p:cNvCxnSpPr/>
            <p:nvPr/>
          </p:nvCxnSpPr>
          <p:spPr>
            <a:xfrm>
              <a:off x="0" y="1159941"/>
              <a:ext cx="14901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3" name="Shape 13"/>
            <p:cNvCxnSpPr/>
            <p:nvPr/>
          </p:nvCxnSpPr>
          <p:spPr>
            <a:xfrm>
              <a:off x="0" y="1388541"/>
              <a:ext cx="12192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4" name="Shape 14"/>
            <p:cNvCxnSpPr/>
            <p:nvPr/>
          </p:nvCxnSpPr>
          <p:spPr>
            <a:xfrm>
              <a:off x="0" y="1617141"/>
              <a:ext cx="9906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5" name="Shape 15"/>
            <p:cNvCxnSpPr/>
            <p:nvPr/>
          </p:nvCxnSpPr>
          <p:spPr>
            <a:xfrm>
              <a:off x="0" y="1845741"/>
              <a:ext cx="7452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6" name="Shape 16"/>
            <p:cNvCxnSpPr/>
            <p:nvPr/>
          </p:nvCxnSpPr>
          <p:spPr>
            <a:xfrm>
              <a:off x="0" y="2074341"/>
              <a:ext cx="5334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7" name="Shape 17"/>
            <p:cNvCxnSpPr/>
            <p:nvPr/>
          </p:nvCxnSpPr>
          <p:spPr>
            <a:xfrm>
              <a:off x="0" y="2302942"/>
              <a:ext cx="262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8" name="Shape 18"/>
            <p:cNvCxnSpPr/>
            <p:nvPr/>
          </p:nvCxnSpPr>
          <p:spPr>
            <a:xfrm rot="-5400000">
              <a:off x="-814261" y="1238114"/>
              <a:ext cx="24684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19" name="Shape 19"/>
            <p:cNvCxnSpPr/>
            <p:nvPr/>
          </p:nvCxnSpPr>
          <p:spPr>
            <a:xfrm rot="-5400000">
              <a:off x="-357712" y="1014526"/>
              <a:ext cx="20181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0" name="Shape 20"/>
            <p:cNvCxnSpPr/>
            <p:nvPr/>
          </p:nvCxnSpPr>
          <p:spPr>
            <a:xfrm rot="-5400000">
              <a:off x="-853" y="887575"/>
              <a:ext cx="17640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1" name="Shape 21"/>
            <p:cNvCxnSpPr/>
            <p:nvPr/>
          </p:nvCxnSpPr>
          <p:spPr>
            <a:xfrm rot="-5400000">
              <a:off x="326307" y="790194"/>
              <a:ext cx="15693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2" name="Shape 22"/>
            <p:cNvCxnSpPr/>
            <p:nvPr/>
          </p:nvCxnSpPr>
          <p:spPr>
            <a:xfrm rot="-5400000">
              <a:off x="636516" y="709725"/>
              <a:ext cx="1408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3" name="Shape 23"/>
            <p:cNvCxnSpPr/>
            <p:nvPr/>
          </p:nvCxnSpPr>
          <p:spPr>
            <a:xfrm rot="-5400000">
              <a:off x="972228" y="603961"/>
              <a:ext cx="11967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4" name="Shape 24"/>
            <p:cNvCxnSpPr/>
            <p:nvPr/>
          </p:nvCxnSpPr>
          <p:spPr>
            <a:xfrm rot="-5400000">
              <a:off x="1278235" y="527761"/>
              <a:ext cx="10443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5" name="Shape 25"/>
            <p:cNvCxnSpPr/>
            <p:nvPr/>
          </p:nvCxnSpPr>
          <p:spPr>
            <a:xfrm rot="-5400000">
              <a:off x="1590397" y="440775"/>
              <a:ext cx="8796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6" name="Shape 26"/>
            <p:cNvCxnSpPr/>
            <p:nvPr/>
          </p:nvCxnSpPr>
          <p:spPr>
            <a:xfrm rot="-5400000">
              <a:off x="1883657" y="377227"/>
              <a:ext cx="7527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7" name="Shape 27"/>
            <p:cNvCxnSpPr/>
            <p:nvPr/>
          </p:nvCxnSpPr>
          <p:spPr>
            <a:xfrm rot="-5400000">
              <a:off x="2198065" y="292492"/>
              <a:ext cx="583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8" name="Shape 28"/>
            <p:cNvCxnSpPr/>
            <p:nvPr/>
          </p:nvCxnSpPr>
          <p:spPr>
            <a:xfrm rot="-5400000">
              <a:off x="2521026" y="199376"/>
              <a:ext cx="397199"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29" name="Shape 29"/>
            <p:cNvCxnSpPr/>
            <p:nvPr/>
          </p:nvCxnSpPr>
          <p:spPr>
            <a:xfrm rot="-5400000">
              <a:off x="2801687" y="148626"/>
              <a:ext cx="295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30" name="Shape 30"/>
            <p:cNvCxnSpPr/>
            <p:nvPr/>
          </p:nvCxnSpPr>
          <p:spPr>
            <a:xfrm rot="-5400000">
              <a:off x="3079241" y="102443"/>
              <a:ext cx="201599"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31" name="Shape 31"/>
            <p:cNvCxnSpPr/>
            <p:nvPr/>
          </p:nvCxnSpPr>
          <p:spPr>
            <a:xfrm rot="-5400000">
              <a:off x="3324762" y="85076"/>
              <a:ext cx="168600" cy="1500"/>
            </a:xfrm>
            <a:prstGeom prst="straightConnector1">
              <a:avLst/>
            </a:prstGeom>
            <a:noFill/>
            <a:ln cap="flat" cmpd="sng" w="12700">
              <a:solidFill>
                <a:srgbClr val="B7CCE4">
                  <a:alpha val="53330"/>
                </a:srgbClr>
              </a:solidFill>
              <a:prstDash val="solid"/>
              <a:round/>
              <a:headEnd len="med" w="med" type="none"/>
              <a:tailEnd len="med" w="med" type="none"/>
            </a:ln>
          </p:spPr>
        </p:cxnSp>
      </p:grpSp>
      <p:sp>
        <p:nvSpPr>
          <p:cNvPr id="32" name="Shape 32"/>
          <p:cNvSpPr txBox="1"/>
          <p:nvPr>
            <p:ph type="title"/>
          </p:nvPr>
        </p:nvSpPr>
        <p:spPr>
          <a:xfrm>
            <a:off x="457200" y="274637"/>
            <a:ext cx="8229600" cy="1143000"/>
          </a:xfrm>
          <a:prstGeom prst="rect">
            <a:avLst/>
          </a:prstGeom>
          <a:noFill/>
          <a:ln>
            <a:noFill/>
          </a:ln>
        </p:spPr>
        <p:txBody>
          <a:bodyPr anchorCtr="0" anchor="b" bIns="91425" lIns="91425" rIns="91425" tIns="91425"/>
          <a:lstStyle>
            <a:lvl1pPr indent="279400" lvl="0" marL="0" marR="0" rtl="0" algn="l">
              <a:lnSpc>
                <a:spcPct val="100000"/>
              </a:lnSpc>
              <a:spcBef>
                <a:spcPts val="0"/>
              </a:spcBef>
              <a:spcAft>
                <a:spcPts val="0"/>
              </a:spcAft>
              <a:buClr>
                <a:schemeClr val="lt1"/>
              </a:buClr>
              <a:buFont typeface="Arial"/>
              <a:buNone/>
              <a:defRPr b="0" i="0" sz="4400" u="none" cap="none" strike="noStrike">
                <a:solidFill>
                  <a:schemeClr val="lt1"/>
                </a:solidFill>
                <a:latin typeface="Arial"/>
                <a:ea typeface="Arial"/>
                <a:cs typeface="Arial"/>
                <a:sym typeface="Arial"/>
              </a:defRPr>
            </a:lvl1pPr>
            <a:lvl2pPr indent="279400" lvl="1" marL="0" marR="0" rtl="0" algn="l">
              <a:lnSpc>
                <a:spcPct val="100000"/>
              </a:lnSpc>
              <a:spcBef>
                <a:spcPts val="0"/>
              </a:spcBef>
              <a:spcAft>
                <a:spcPts val="0"/>
              </a:spcAft>
              <a:buClr>
                <a:schemeClr val="lt1"/>
              </a:buClr>
              <a:buFont typeface="Arial"/>
              <a:buNone/>
              <a:defRPr b="0" i="0" sz="4400" u="none" cap="none" strike="noStrike">
                <a:solidFill>
                  <a:schemeClr val="lt1"/>
                </a:solidFill>
                <a:latin typeface="Arial"/>
                <a:ea typeface="Arial"/>
                <a:cs typeface="Arial"/>
                <a:sym typeface="Arial"/>
              </a:defRPr>
            </a:lvl2pPr>
            <a:lvl3pPr indent="279400" lvl="2"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3pPr>
            <a:lvl4pPr indent="279400" lvl="3"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4pPr>
            <a:lvl5pPr indent="279400" lvl="4"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5pPr>
            <a:lvl6pPr indent="279400" lvl="5"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6pPr>
            <a:lvl7pPr indent="279400" lvl="6"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7pPr>
            <a:lvl8pPr indent="279400" lvl="7"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8pPr>
            <a:lvl9pPr indent="279400" lvl="8" marL="0" marR="0" rtl="0" algn="l">
              <a:spcBef>
                <a:spcPts val="0"/>
              </a:spcBef>
              <a:buClr>
                <a:schemeClr val="lt1"/>
              </a:buClr>
              <a:buFont typeface="Arial"/>
              <a:buNone/>
              <a:defRPr b="0" i="0" sz="4400" u="none" cap="none" strike="noStrike">
                <a:solidFill>
                  <a:schemeClr val="lt1"/>
                </a:solidFill>
                <a:latin typeface="Arial"/>
                <a:ea typeface="Arial"/>
                <a:cs typeface="Arial"/>
                <a:sym typeface="Arial"/>
              </a:defRPr>
            </a:lvl9pPr>
          </a:lstStyle>
          <a:p/>
        </p:txBody>
      </p:sp>
      <p:sp>
        <p:nvSpPr>
          <p:cNvPr id="33" name="Shape 33"/>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228600" lvl="0" marL="342900" marR="0" rtl="0" algn="l">
              <a:lnSpc>
                <a:spcPct val="100000"/>
              </a:lnSpc>
              <a:spcBef>
                <a:spcPts val="0"/>
              </a:spcBef>
              <a:spcAft>
                <a:spcPts val="0"/>
              </a:spcAft>
              <a:buClr>
                <a:schemeClr val="dk2"/>
              </a:buClr>
              <a:buFont typeface="Arial"/>
              <a:buChar char="●"/>
              <a:defRPr b="0" i="0" sz="1800" u="none" cap="none" strike="noStrike">
                <a:solidFill>
                  <a:schemeClr val="dk2"/>
                </a:solidFill>
                <a:latin typeface="Arial"/>
                <a:ea typeface="Arial"/>
                <a:cs typeface="Arial"/>
                <a:sym typeface="Arial"/>
              </a:defRPr>
            </a:lvl1pPr>
            <a:lvl2pPr indent="-171450" lvl="1" marL="742950" marR="0" rtl="0" algn="l">
              <a:lnSpc>
                <a:spcPct val="100000"/>
              </a:lnSpc>
              <a:spcBef>
                <a:spcPts val="360"/>
              </a:spcBef>
              <a:spcAft>
                <a:spcPts val="0"/>
              </a:spcAft>
              <a:buClr>
                <a:schemeClr val="dk2"/>
              </a:buClr>
              <a:buFont typeface="Courier New"/>
              <a:buChar char="o"/>
              <a:defRPr b="0" i="0" sz="1800" u="none" cap="none" strike="noStrike">
                <a:solidFill>
                  <a:schemeClr val="dk2"/>
                </a:solidFill>
                <a:latin typeface="Arial"/>
                <a:ea typeface="Arial"/>
                <a:cs typeface="Arial"/>
                <a:sym typeface="Arial"/>
              </a:defRPr>
            </a:lvl2pPr>
            <a:lvl3pPr indent="-114300" lvl="2" marL="1143000" marR="0" rtl="0" algn="l">
              <a:lnSpc>
                <a:spcPct val="100000"/>
              </a:lnSpc>
              <a:spcBef>
                <a:spcPts val="360"/>
              </a:spcBef>
              <a:spcAft>
                <a:spcPts val="0"/>
              </a:spcAft>
              <a:buClr>
                <a:schemeClr val="dk2"/>
              </a:buClr>
              <a:buFont typeface="Wingdings"/>
              <a:buChar char="§"/>
              <a:defRPr b="0" i="0" sz="1800" u="none" cap="none" strike="noStrike">
                <a:solidFill>
                  <a:schemeClr val="dk2"/>
                </a:solidFill>
                <a:latin typeface="Arial"/>
                <a:ea typeface="Arial"/>
                <a:cs typeface="Arial"/>
                <a:sym typeface="Arial"/>
              </a:defRPr>
            </a:lvl3pPr>
            <a:lvl4pPr indent="-114300" lvl="3" marL="1600200" marR="0" rtl="0" algn="l">
              <a:lnSpc>
                <a:spcPct val="100000"/>
              </a:lnSpc>
              <a:spcBef>
                <a:spcPts val="360"/>
              </a:spcBef>
              <a:spcAft>
                <a:spcPts val="0"/>
              </a:spcAft>
              <a:buClr>
                <a:schemeClr val="dk2"/>
              </a:buClr>
              <a:buFont typeface="Arial"/>
              <a:buChar char="●"/>
              <a:defRPr b="0" i="0" sz="1800" u="none" cap="none" strike="noStrike">
                <a:solidFill>
                  <a:schemeClr val="dk2"/>
                </a:solidFill>
                <a:latin typeface="Arial"/>
                <a:ea typeface="Arial"/>
                <a:cs typeface="Arial"/>
                <a:sym typeface="Arial"/>
              </a:defRPr>
            </a:lvl4pPr>
            <a:lvl5pPr indent="-114300" lvl="4" marL="2057400" marR="0" rtl="0" algn="l">
              <a:lnSpc>
                <a:spcPct val="100000"/>
              </a:lnSpc>
              <a:spcBef>
                <a:spcPts val="360"/>
              </a:spcBef>
              <a:spcAft>
                <a:spcPts val="0"/>
              </a:spcAft>
              <a:buClr>
                <a:schemeClr val="dk2"/>
              </a:buClr>
              <a:buFont typeface="Courier New"/>
              <a:buChar char="o"/>
              <a:defRPr b="0" i="0" sz="1800" u="none" cap="none" strike="noStrike">
                <a:solidFill>
                  <a:schemeClr val="dk2"/>
                </a:solidFill>
                <a:latin typeface="Arial"/>
                <a:ea typeface="Arial"/>
                <a:cs typeface="Arial"/>
                <a:sym typeface="Arial"/>
              </a:defRPr>
            </a:lvl5pPr>
            <a:lvl6pPr indent="-114300" lvl="5" marL="2514600" marR="0" rtl="0" algn="l">
              <a:lnSpc>
                <a:spcPct val="100000"/>
              </a:lnSpc>
              <a:spcBef>
                <a:spcPts val="360"/>
              </a:spcBef>
              <a:spcAft>
                <a:spcPts val="0"/>
              </a:spcAft>
              <a:buClr>
                <a:schemeClr val="dk2"/>
              </a:buClr>
              <a:buFont typeface="Wingdings"/>
              <a:buChar char="§"/>
              <a:defRPr b="0" i="0" sz="1800" u="none" cap="none" strike="noStrike">
                <a:solidFill>
                  <a:schemeClr val="dk2"/>
                </a:solidFill>
                <a:latin typeface="Arial"/>
                <a:ea typeface="Arial"/>
                <a:cs typeface="Arial"/>
                <a:sym typeface="Arial"/>
              </a:defRPr>
            </a:lvl6pPr>
            <a:lvl7pPr indent="-114300" lvl="6" marL="2971800" marR="0" rtl="0" algn="l">
              <a:lnSpc>
                <a:spcPct val="100000"/>
              </a:lnSpc>
              <a:spcBef>
                <a:spcPts val="360"/>
              </a:spcBef>
              <a:spcAft>
                <a:spcPts val="0"/>
              </a:spcAft>
              <a:buClr>
                <a:schemeClr val="dk2"/>
              </a:buClr>
              <a:buFont typeface="Arial"/>
              <a:buChar char="●"/>
              <a:defRPr b="0" i="0" sz="1800" u="none" cap="none" strike="noStrike">
                <a:solidFill>
                  <a:schemeClr val="dk2"/>
                </a:solidFill>
                <a:latin typeface="Arial"/>
                <a:ea typeface="Arial"/>
                <a:cs typeface="Arial"/>
                <a:sym typeface="Arial"/>
              </a:defRPr>
            </a:lvl7pPr>
            <a:lvl8pPr indent="-114300" lvl="7" marL="3429000" marR="0" rtl="0" algn="l">
              <a:lnSpc>
                <a:spcPct val="100000"/>
              </a:lnSpc>
              <a:spcBef>
                <a:spcPts val="360"/>
              </a:spcBef>
              <a:spcAft>
                <a:spcPts val="0"/>
              </a:spcAft>
              <a:buClr>
                <a:schemeClr val="dk2"/>
              </a:buClr>
              <a:buFont typeface="Courier New"/>
              <a:buChar char="o"/>
              <a:defRPr b="0" i="0" sz="1800" u="none" cap="none" strike="noStrike">
                <a:solidFill>
                  <a:schemeClr val="dk2"/>
                </a:solidFill>
                <a:latin typeface="Arial"/>
                <a:ea typeface="Arial"/>
                <a:cs typeface="Arial"/>
                <a:sym typeface="Arial"/>
              </a:defRPr>
            </a:lvl8pPr>
            <a:lvl9pPr indent="-114300" lvl="8" marL="3886200" marR="0" rtl="0" algn="l">
              <a:lnSpc>
                <a:spcPct val="100000"/>
              </a:lnSpc>
              <a:spcBef>
                <a:spcPts val="360"/>
              </a:spcBef>
              <a:spcAft>
                <a:spcPts val="0"/>
              </a:spcAft>
              <a:buClr>
                <a:schemeClr val="dk2"/>
              </a:buClr>
              <a:buFont typeface="Wingdings"/>
              <a:buChar char="§"/>
              <a:defRPr b="0" i="0" sz="1800" u="none" cap="none" strike="noStrike">
                <a:solidFill>
                  <a:schemeClr val="dk2"/>
                </a:solidFill>
                <a:latin typeface="Arial"/>
                <a:ea typeface="Arial"/>
                <a:cs typeface="Arial"/>
                <a:sym typeface="Arial"/>
              </a:defRPr>
            </a:lvl9pPr>
          </a:lstStyle>
          <a:p/>
        </p:txBody>
      </p:sp>
      <p:grpSp>
        <p:nvGrpSpPr>
          <p:cNvPr id="34" name="Shape 34"/>
          <p:cNvGrpSpPr/>
          <p:nvPr/>
        </p:nvGrpSpPr>
        <p:grpSpPr>
          <a:xfrm rot="10800000">
            <a:off x="5734187" y="4047856"/>
            <a:ext cx="3409812" cy="2810237"/>
            <a:chOff x="0" y="1492"/>
            <a:chExt cx="3409812" cy="2810237"/>
          </a:xfrm>
        </p:grpSpPr>
        <p:cxnSp>
          <p:nvCxnSpPr>
            <p:cNvPr id="35" name="Shape 35"/>
            <p:cNvCxnSpPr/>
            <p:nvPr/>
          </p:nvCxnSpPr>
          <p:spPr>
            <a:xfrm>
              <a:off x="0" y="245541"/>
              <a:ext cx="32511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36" name="Shape 36"/>
            <p:cNvCxnSpPr/>
            <p:nvPr/>
          </p:nvCxnSpPr>
          <p:spPr>
            <a:xfrm rot="-5400000">
              <a:off x="-1212177" y="1407880"/>
              <a:ext cx="28062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37" name="Shape 37"/>
            <p:cNvCxnSpPr/>
            <p:nvPr/>
          </p:nvCxnSpPr>
          <p:spPr>
            <a:xfrm>
              <a:off x="0" y="474143"/>
              <a:ext cx="26670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38" name="Shape 38"/>
            <p:cNvCxnSpPr/>
            <p:nvPr/>
          </p:nvCxnSpPr>
          <p:spPr>
            <a:xfrm>
              <a:off x="0" y="702743"/>
              <a:ext cx="2167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39" name="Shape 39"/>
            <p:cNvCxnSpPr/>
            <p:nvPr/>
          </p:nvCxnSpPr>
          <p:spPr>
            <a:xfrm>
              <a:off x="0" y="931341"/>
              <a:ext cx="18627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0" name="Shape 40"/>
            <p:cNvCxnSpPr/>
            <p:nvPr/>
          </p:nvCxnSpPr>
          <p:spPr>
            <a:xfrm>
              <a:off x="0" y="1159941"/>
              <a:ext cx="14901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1" name="Shape 41"/>
            <p:cNvCxnSpPr/>
            <p:nvPr/>
          </p:nvCxnSpPr>
          <p:spPr>
            <a:xfrm>
              <a:off x="0" y="1388541"/>
              <a:ext cx="12192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2" name="Shape 42"/>
            <p:cNvCxnSpPr/>
            <p:nvPr/>
          </p:nvCxnSpPr>
          <p:spPr>
            <a:xfrm>
              <a:off x="0" y="1617141"/>
              <a:ext cx="9906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3" name="Shape 43"/>
            <p:cNvCxnSpPr/>
            <p:nvPr/>
          </p:nvCxnSpPr>
          <p:spPr>
            <a:xfrm>
              <a:off x="0" y="1845741"/>
              <a:ext cx="7452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4" name="Shape 44"/>
            <p:cNvCxnSpPr/>
            <p:nvPr/>
          </p:nvCxnSpPr>
          <p:spPr>
            <a:xfrm>
              <a:off x="0" y="2074341"/>
              <a:ext cx="5334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5" name="Shape 45"/>
            <p:cNvCxnSpPr/>
            <p:nvPr/>
          </p:nvCxnSpPr>
          <p:spPr>
            <a:xfrm>
              <a:off x="0" y="2302942"/>
              <a:ext cx="262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6" name="Shape 46"/>
            <p:cNvCxnSpPr/>
            <p:nvPr/>
          </p:nvCxnSpPr>
          <p:spPr>
            <a:xfrm rot="-5400000">
              <a:off x="-814261" y="1238114"/>
              <a:ext cx="24684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7" name="Shape 47"/>
            <p:cNvCxnSpPr/>
            <p:nvPr/>
          </p:nvCxnSpPr>
          <p:spPr>
            <a:xfrm rot="-5400000">
              <a:off x="-357712" y="1014526"/>
              <a:ext cx="20181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8" name="Shape 48"/>
            <p:cNvCxnSpPr/>
            <p:nvPr/>
          </p:nvCxnSpPr>
          <p:spPr>
            <a:xfrm rot="-5400000">
              <a:off x="-853" y="887575"/>
              <a:ext cx="17640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49" name="Shape 49"/>
            <p:cNvCxnSpPr/>
            <p:nvPr/>
          </p:nvCxnSpPr>
          <p:spPr>
            <a:xfrm rot="-5400000">
              <a:off x="326307" y="790194"/>
              <a:ext cx="15693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0" name="Shape 50"/>
            <p:cNvCxnSpPr/>
            <p:nvPr/>
          </p:nvCxnSpPr>
          <p:spPr>
            <a:xfrm rot="-5400000">
              <a:off x="636516" y="709725"/>
              <a:ext cx="1408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1" name="Shape 51"/>
            <p:cNvCxnSpPr/>
            <p:nvPr/>
          </p:nvCxnSpPr>
          <p:spPr>
            <a:xfrm rot="-5400000">
              <a:off x="972228" y="603961"/>
              <a:ext cx="11967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2" name="Shape 52"/>
            <p:cNvCxnSpPr/>
            <p:nvPr/>
          </p:nvCxnSpPr>
          <p:spPr>
            <a:xfrm rot="-5400000">
              <a:off x="1278235" y="527761"/>
              <a:ext cx="10443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3" name="Shape 53"/>
            <p:cNvCxnSpPr/>
            <p:nvPr/>
          </p:nvCxnSpPr>
          <p:spPr>
            <a:xfrm rot="-5400000">
              <a:off x="1590397" y="440775"/>
              <a:ext cx="8796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4" name="Shape 54"/>
            <p:cNvCxnSpPr/>
            <p:nvPr/>
          </p:nvCxnSpPr>
          <p:spPr>
            <a:xfrm rot="-5400000">
              <a:off x="1883657" y="377227"/>
              <a:ext cx="7527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5" name="Shape 55"/>
            <p:cNvCxnSpPr/>
            <p:nvPr/>
          </p:nvCxnSpPr>
          <p:spPr>
            <a:xfrm rot="-5400000">
              <a:off x="2198065" y="292492"/>
              <a:ext cx="583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6" name="Shape 56"/>
            <p:cNvCxnSpPr/>
            <p:nvPr/>
          </p:nvCxnSpPr>
          <p:spPr>
            <a:xfrm rot="-5400000">
              <a:off x="2521026" y="199376"/>
              <a:ext cx="397199"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7" name="Shape 57"/>
            <p:cNvCxnSpPr/>
            <p:nvPr/>
          </p:nvCxnSpPr>
          <p:spPr>
            <a:xfrm rot="-5400000">
              <a:off x="2801687" y="148626"/>
              <a:ext cx="295500"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8" name="Shape 58"/>
            <p:cNvCxnSpPr/>
            <p:nvPr/>
          </p:nvCxnSpPr>
          <p:spPr>
            <a:xfrm rot="-5400000">
              <a:off x="3079241" y="102443"/>
              <a:ext cx="201599" cy="1500"/>
            </a:xfrm>
            <a:prstGeom prst="straightConnector1">
              <a:avLst/>
            </a:prstGeom>
            <a:noFill/>
            <a:ln cap="flat" cmpd="sng" w="12700">
              <a:solidFill>
                <a:srgbClr val="B7CCE4">
                  <a:alpha val="53330"/>
                </a:srgbClr>
              </a:solidFill>
              <a:prstDash val="solid"/>
              <a:round/>
              <a:headEnd len="med" w="med" type="none"/>
              <a:tailEnd len="med" w="med" type="none"/>
            </a:ln>
          </p:spPr>
        </p:cxnSp>
        <p:cxnSp>
          <p:nvCxnSpPr>
            <p:cNvPr id="59" name="Shape 59"/>
            <p:cNvCxnSpPr/>
            <p:nvPr/>
          </p:nvCxnSpPr>
          <p:spPr>
            <a:xfrm rot="-5400000">
              <a:off x="3324762" y="85076"/>
              <a:ext cx="168600" cy="1500"/>
            </a:xfrm>
            <a:prstGeom prst="straightConnector1">
              <a:avLst/>
            </a:prstGeom>
            <a:noFill/>
            <a:ln cap="flat" cmpd="sng" w="12700">
              <a:solidFill>
                <a:srgbClr val="B7CCE4">
                  <a:alpha val="53330"/>
                </a:srgbClr>
              </a:solidFill>
              <a:prstDash val="solid"/>
              <a:round/>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6.png"/><Relationship Id="rId4"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hyperlink" Target="https://egghead.io/" TargetMode="External"/><Relationship Id="rId5" Type="http://schemas.openxmlformats.org/officeDocument/2006/relationships/hyperlink" Target="https://egghead.io/" TargetMode="External"/><Relationship Id="rId6" Type="http://schemas.openxmlformats.org/officeDocument/2006/relationships/hyperlink" Target="https://angular.io/docs/ts/latest/quickstart.html" TargetMode="External"/><Relationship Id="rId7"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png"/><Relationship Id="rId4" Type="http://schemas.openxmlformats.org/officeDocument/2006/relationships/image" Target="../media/image44.png"/><Relationship Id="rId5"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rograms.gs.ucdavis.edu" TargetMode="External"/><Relationship Id="rId4" Type="http://schemas.openxmlformats.org/officeDocument/2006/relationships/hyperlink" Target="https://programs.gs.ucdavis.edu/api/program" TargetMode="External"/><Relationship Id="rId5" Type="http://schemas.openxmlformats.org/officeDocument/2006/relationships/hyperlink" Target="https://programs.gs.ucdavis.edu/api/program/GANT" TargetMode="External"/><Relationship Id="rId6" Type="http://schemas.openxmlformats.org/officeDocument/2006/relationships/hyperlink" Target="https://bitbucket.org/gsucd/programs-manag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ctrTitle"/>
          </p:nvPr>
        </p:nvSpPr>
        <p:spPr>
          <a:xfrm>
            <a:off x="609425" y="2266575"/>
            <a:ext cx="6564900" cy="13338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Garamond"/>
              <a:buNone/>
            </a:pPr>
            <a:r>
              <a:rPr lang="en" sz="3600"/>
              <a:t>Angular 2 &amp; Full Stack TypeScript</a:t>
            </a:r>
          </a:p>
        </p:txBody>
      </p:sp>
      <p:sp>
        <p:nvSpPr>
          <p:cNvPr id="95" name="Shape 95"/>
          <p:cNvSpPr txBox="1"/>
          <p:nvPr>
            <p:ph idx="1" type="subTitle"/>
          </p:nvPr>
        </p:nvSpPr>
        <p:spPr>
          <a:xfrm>
            <a:off x="685800" y="3600451"/>
            <a:ext cx="6400800" cy="900600"/>
          </a:xfrm>
          <a:prstGeom prst="rect">
            <a:avLst/>
          </a:prstGeom>
          <a:noFill/>
          <a:ln>
            <a:noFill/>
          </a:ln>
        </p:spPr>
        <p:txBody>
          <a:bodyPr anchorCtr="0" anchor="t" bIns="91425" lIns="91425" rIns="91425" tIns="91425">
            <a:noAutofit/>
          </a:bodyPr>
          <a:lstStyle/>
          <a:p>
            <a:pPr indent="152400" lvl="0" marL="0" marR="0" rtl="0" algn="l">
              <a:lnSpc>
                <a:spcPct val="100000"/>
              </a:lnSpc>
              <a:spcBef>
                <a:spcPts val="0"/>
              </a:spcBef>
              <a:spcAft>
                <a:spcPts val="0"/>
              </a:spcAft>
              <a:buClr>
                <a:schemeClr val="lt1"/>
              </a:buClr>
              <a:buSzPct val="25000"/>
              <a:buFont typeface="Garamond"/>
              <a:buNone/>
            </a:pPr>
            <a:r>
              <a:rPr lang="en"/>
              <a:t>and introducing </a:t>
            </a:r>
            <a:r>
              <a:rPr lang="en"/>
              <a:t>Docker </a:t>
            </a:r>
            <a:r>
              <a:rPr lang="en"/>
              <a:t>on AWS </a:t>
            </a:r>
          </a:p>
        </p:txBody>
      </p:sp>
      <p:pic>
        <p:nvPicPr>
          <p:cNvPr id="96" name="Shape 96"/>
          <p:cNvPicPr preferRelativeResize="0"/>
          <p:nvPr/>
        </p:nvPicPr>
        <p:blipFill>
          <a:blip r:embed="rId3">
            <a:alphaModFix/>
          </a:blip>
          <a:stretch>
            <a:fillRect/>
          </a:stretch>
        </p:blipFill>
        <p:spPr>
          <a:xfrm>
            <a:off x="291275" y="1428875"/>
            <a:ext cx="1085850" cy="40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Component Design</a:t>
            </a:r>
          </a:p>
        </p:txBody>
      </p:sp>
      <p:sp>
        <p:nvSpPr>
          <p:cNvPr id="156" name="Shape 156"/>
          <p:cNvSpPr txBox="1"/>
          <p:nvPr>
            <p:ph idx="1" type="body"/>
          </p:nvPr>
        </p:nvSpPr>
        <p:spPr>
          <a:xfrm>
            <a:off x="457200" y="1704692"/>
            <a:ext cx="8229600" cy="1648500"/>
          </a:xfrm>
          <a:prstGeom prst="rect">
            <a:avLst/>
          </a:prstGeom>
        </p:spPr>
        <p:txBody>
          <a:bodyPr anchorCtr="0" anchor="t" bIns="91425" lIns="91425" rIns="91425" tIns="91425">
            <a:noAutofit/>
          </a:bodyPr>
          <a:lstStyle/>
          <a:p>
            <a:pPr indent="-228600" lvl="0" marL="457200" rtl="0">
              <a:spcBef>
                <a:spcPts val="0"/>
              </a:spcBef>
              <a:buFont typeface="Garamond"/>
            </a:pPr>
            <a:r>
              <a:rPr lang="en"/>
              <a:t>Definition: “part or element of a larger whole”</a:t>
            </a:r>
          </a:p>
          <a:p>
            <a:pPr indent="-228600" lvl="0" marL="457200" rtl="0">
              <a:spcBef>
                <a:spcPts val="0"/>
              </a:spcBef>
              <a:buFont typeface="Garamond"/>
            </a:pPr>
            <a:r>
              <a:rPr lang="en"/>
              <a:t>Isolate code responsibility for a piece of UI (html, js, css)</a:t>
            </a:r>
          </a:p>
          <a:p>
            <a:pPr indent="-228600" lvl="0" marL="457200" rtl="0">
              <a:spcBef>
                <a:spcPts val="0"/>
              </a:spcBef>
            </a:pPr>
            <a:r>
              <a:rPr lang="en"/>
              <a:t>Each gets a tag name</a:t>
            </a:r>
          </a:p>
          <a:p>
            <a:pPr indent="-228600" lvl="0" marL="457200" rtl="0">
              <a:spcBef>
                <a:spcPts val="0"/>
              </a:spcBef>
            </a:pPr>
            <a:r>
              <a:rPr lang="en"/>
              <a:t>Specific inputs and outputs</a:t>
            </a:r>
          </a:p>
          <a:p>
            <a:pPr indent="-228600" lvl="0" marL="457200" rtl="0">
              <a:spcBef>
                <a:spcPts val="0"/>
              </a:spcBef>
            </a:pPr>
            <a:r>
              <a:rPr lang="en"/>
              <a:t>Components inside components - componentception!</a:t>
            </a:r>
          </a:p>
        </p:txBody>
      </p:sp>
      <p:pic>
        <p:nvPicPr>
          <p:cNvPr id="157" name="Shape 157"/>
          <p:cNvPicPr preferRelativeResize="0"/>
          <p:nvPr/>
        </p:nvPicPr>
        <p:blipFill>
          <a:blip r:embed="rId3">
            <a:alphaModFix/>
          </a:blip>
          <a:stretch>
            <a:fillRect/>
          </a:stretch>
        </p:blipFill>
        <p:spPr>
          <a:xfrm>
            <a:off x="985837" y="3571292"/>
            <a:ext cx="7172325" cy="2352675"/>
          </a:xfrm>
          <a:prstGeom prst="rect">
            <a:avLst/>
          </a:prstGeom>
          <a:noFill/>
          <a:ln>
            <a:noFill/>
          </a:ln>
        </p:spPr>
      </p:pic>
      <p:sp>
        <p:nvSpPr>
          <p:cNvPr id="158" name="Shape 158"/>
          <p:cNvSpPr/>
          <p:nvPr/>
        </p:nvSpPr>
        <p:spPr>
          <a:xfrm>
            <a:off x="985850" y="3571300"/>
            <a:ext cx="7172400" cy="2352600"/>
          </a:xfrm>
          <a:prstGeom prst="rect">
            <a:avLst/>
          </a:prstGeom>
          <a:noFill/>
          <a:ln cap="flat" cmpd="sng" w="38100">
            <a:solidFill>
              <a:schemeClr val="accent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9" name="Shape 159"/>
          <p:cNvSpPr/>
          <p:nvPr/>
        </p:nvSpPr>
        <p:spPr>
          <a:xfrm>
            <a:off x="1105850" y="4802750"/>
            <a:ext cx="6947100" cy="1016700"/>
          </a:xfrm>
          <a:prstGeom prst="rect">
            <a:avLst/>
          </a:prstGeom>
          <a:noFill/>
          <a:ln cap="flat" cmpd="sng" w="38100">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 name="Shape 160"/>
          <p:cNvSpPr/>
          <p:nvPr/>
        </p:nvSpPr>
        <p:spPr>
          <a:xfrm>
            <a:off x="1025575" y="3602900"/>
            <a:ext cx="7089900" cy="1016700"/>
          </a:xfrm>
          <a:prstGeom prst="rect">
            <a:avLst/>
          </a:prstGeom>
          <a:noFill/>
          <a:ln cap="flat" cmpd="sng" w="38100">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 name="Shape 161"/>
          <p:cNvSpPr/>
          <p:nvPr/>
        </p:nvSpPr>
        <p:spPr>
          <a:xfrm>
            <a:off x="6189150" y="4262850"/>
            <a:ext cx="1801500" cy="258600"/>
          </a:xfrm>
          <a:prstGeom prst="rect">
            <a:avLst/>
          </a:prstGeom>
          <a:noFill/>
          <a:ln cap="flat" cmpd="sng" w="38100">
            <a:solidFill>
              <a:srgbClr val="99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2" name="Shape 162"/>
          <p:cNvSpPr txBox="1"/>
          <p:nvPr/>
        </p:nvSpPr>
        <p:spPr>
          <a:xfrm>
            <a:off x="6189150" y="6142075"/>
            <a:ext cx="1480500" cy="258600"/>
          </a:xfrm>
          <a:prstGeom prst="rect">
            <a:avLst/>
          </a:prstGeom>
          <a:noFill/>
          <a:ln>
            <a:noFill/>
          </a:ln>
        </p:spPr>
        <p:txBody>
          <a:bodyPr anchorCtr="0" anchor="t" bIns="91425" lIns="91425" rIns="91425" tIns="91425">
            <a:noAutofit/>
          </a:bodyPr>
          <a:lstStyle/>
          <a:p>
            <a:pPr lvl="0">
              <a:spcBef>
                <a:spcPts val="0"/>
              </a:spcBef>
              <a:buNone/>
            </a:pPr>
            <a:r>
              <a:rPr lang="en" sz="1100">
                <a:solidFill>
                  <a:srgbClr val="666666"/>
                </a:solidFill>
              </a:rPr>
              <a:t>gs-detail-nav</a:t>
            </a:r>
          </a:p>
        </p:txBody>
      </p:sp>
      <p:sp>
        <p:nvSpPr>
          <p:cNvPr id="163" name="Shape 163"/>
          <p:cNvSpPr txBox="1"/>
          <p:nvPr/>
        </p:nvSpPr>
        <p:spPr>
          <a:xfrm>
            <a:off x="8158250" y="6142075"/>
            <a:ext cx="1480500" cy="258600"/>
          </a:xfrm>
          <a:prstGeom prst="rect">
            <a:avLst/>
          </a:prstGeom>
          <a:noFill/>
          <a:ln>
            <a:noFill/>
          </a:ln>
        </p:spPr>
        <p:txBody>
          <a:bodyPr anchorCtr="0" anchor="t" bIns="91425" lIns="91425" rIns="91425" tIns="91425">
            <a:noAutofit/>
          </a:bodyPr>
          <a:lstStyle/>
          <a:p>
            <a:pPr lvl="0" rtl="0">
              <a:spcBef>
                <a:spcPts val="0"/>
              </a:spcBef>
              <a:buNone/>
            </a:pPr>
            <a:r>
              <a:rPr lang="en" sz="1100">
                <a:solidFill>
                  <a:srgbClr val="666666"/>
                </a:solidFill>
              </a:rPr>
              <a:t>gs-app</a:t>
            </a:r>
          </a:p>
        </p:txBody>
      </p:sp>
      <p:sp>
        <p:nvSpPr>
          <p:cNvPr id="164" name="Shape 164"/>
          <p:cNvSpPr txBox="1"/>
          <p:nvPr/>
        </p:nvSpPr>
        <p:spPr>
          <a:xfrm>
            <a:off x="8296975" y="3897200"/>
            <a:ext cx="793500" cy="428100"/>
          </a:xfrm>
          <a:prstGeom prst="rect">
            <a:avLst/>
          </a:prstGeom>
          <a:noFill/>
          <a:ln>
            <a:noFill/>
          </a:ln>
        </p:spPr>
        <p:txBody>
          <a:bodyPr anchorCtr="0" anchor="t" bIns="91425" lIns="91425" rIns="91425" tIns="91425">
            <a:noAutofit/>
          </a:bodyPr>
          <a:lstStyle/>
          <a:p>
            <a:pPr lvl="0" rtl="0">
              <a:spcBef>
                <a:spcPts val="0"/>
              </a:spcBef>
              <a:buNone/>
            </a:pPr>
            <a:r>
              <a:rPr lang="en" sz="1100">
                <a:solidFill>
                  <a:srgbClr val="666666"/>
                </a:solidFill>
              </a:rPr>
              <a:t>gs-search</a:t>
            </a:r>
          </a:p>
        </p:txBody>
      </p:sp>
      <p:sp>
        <p:nvSpPr>
          <p:cNvPr id="165" name="Shape 165"/>
          <p:cNvSpPr txBox="1"/>
          <p:nvPr/>
        </p:nvSpPr>
        <p:spPr>
          <a:xfrm>
            <a:off x="6677750" y="2961525"/>
            <a:ext cx="1480500" cy="258600"/>
          </a:xfrm>
          <a:prstGeom prst="rect">
            <a:avLst/>
          </a:prstGeom>
          <a:noFill/>
          <a:ln>
            <a:noFill/>
          </a:ln>
        </p:spPr>
        <p:txBody>
          <a:bodyPr anchorCtr="0" anchor="t" bIns="91425" lIns="91425" rIns="91425" tIns="91425">
            <a:noAutofit/>
          </a:bodyPr>
          <a:lstStyle/>
          <a:p>
            <a:pPr lvl="0" rtl="0">
              <a:spcBef>
                <a:spcPts val="0"/>
              </a:spcBef>
              <a:buNone/>
            </a:pPr>
            <a:r>
              <a:rPr lang="en" sz="1100">
                <a:solidFill>
                  <a:srgbClr val="666666"/>
                </a:solidFill>
              </a:rPr>
              <a:t>gs-page-header</a:t>
            </a:r>
          </a:p>
        </p:txBody>
      </p:sp>
      <p:cxnSp>
        <p:nvCxnSpPr>
          <p:cNvPr id="166" name="Shape 166"/>
          <p:cNvCxnSpPr>
            <a:stCxn id="163" idx="1"/>
          </p:cNvCxnSpPr>
          <p:nvPr/>
        </p:nvCxnSpPr>
        <p:spPr>
          <a:xfrm flipH="1" rot="10800000">
            <a:off x="8158250" y="5939575"/>
            <a:ext cx="1800" cy="331800"/>
          </a:xfrm>
          <a:prstGeom prst="straightConnector1">
            <a:avLst/>
          </a:prstGeom>
          <a:noFill/>
          <a:ln cap="flat" cmpd="sng" w="9525">
            <a:solidFill>
              <a:srgbClr val="434343"/>
            </a:solidFill>
            <a:prstDash val="solid"/>
            <a:round/>
            <a:headEnd len="lg" w="lg" type="none"/>
            <a:tailEnd len="lg" w="lg" type="triangle"/>
          </a:ln>
        </p:spPr>
      </p:cxnSp>
      <p:cxnSp>
        <p:nvCxnSpPr>
          <p:cNvPr id="167" name="Shape 167"/>
          <p:cNvCxnSpPr>
            <a:stCxn id="162" idx="1"/>
          </p:cNvCxnSpPr>
          <p:nvPr/>
        </p:nvCxnSpPr>
        <p:spPr>
          <a:xfrm rot="10800000">
            <a:off x="6028650" y="5618275"/>
            <a:ext cx="160500" cy="653100"/>
          </a:xfrm>
          <a:prstGeom prst="straightConnector1">
            <a:avLst/>
          </a:prstGeom>
          <a:noFill/>
          <a:ln cap="flat" cmpd="sng" w="9525">
            <a:solidFill>
              <a:srgbClr val="434343"/>
            </a:solidFill>
            <a:prstDash val="solid"/>
            <a:round/>
            <a:headEnd len="lg" w="lg" type="none"/>
            <a:tailEnd len="lg" w="lg" type="triangle"/>
          </a:ln>
        </p:spPr>
      </p:cxnSp>
      <p:cxnSp>
        <p:nvCxnSpPr>
          <p:cNvPr id="168" name="Shape 168"/>
          <p:cNvCxnSpPr>
            <a:stCxn id="164" idx="1"/>
          </p:cNvCxnSpPr>
          <p:nvPr/>
        </p:nvCxnSpPr>
        <p:spPr>
          <a:xfrm flipH="1">
            <a:off x="7803175" y="4111250"/>
            <a:ext cx="493800" cy="312000"/>
          </a:xfrm>
          <a:prstGeom prst="straightConnector1">
            <a:avLst/>
          </a:prstGeom>
          <a:noFill/>
          <a:ln cap="flat" cmpd="sng" w="9525">
            <a:solidFill>
              <a:srgbClr val="434343"/>
            </a:solidFill>
            <a:prstDash val="solid"/>
            <a:round/>
            <a:headEnd len="lg" w="lg" type="none"/>
            <a:tailEnd len="lg" w="lg" type="triangle"/>
          </a:ln>
        </p:spPr>
      </p:cxnSp>
      <p:cxnSp>
        <p:nvCxnSpPr>
          <p:cNvPr id="169" name="Shape 169"/>
          <p:cNvCxnSpPr>
            <a:stCxn id="165" idx="2"/>
          </p:cNvCxnSpPr>
          <p:nvPr/>
        </p:nvCxnSpPr>
        <p:spPr>
          <a:xfrm flipH="1">
            <a:off x="7098800" y="3220125"/>
            <a:ext cx="319200" cy="596700"/>
          </a:xfrm>
          <a:prstGeom prst="straightConnector1">
            <a:avLst/>
          </a:prstGeom>
          <a:noFill/>
          <a:ln cap="flat" cmpd="sng" w="9525">
            <a:solidFill>
              <a:srgbClr val="434343"/>
            </a:solidFill>
            <a:prstDash val="solid"/>
            <a:round/>
            <a:headEnd len="lg" w="lg" type="none"/>
            <a:tailEnd len="lg" w="lg"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Component Design</a:t>
            </a:r>
          </a:p>
        </p:txBody>
      </p:sp>
      <p:sp>
        <p:nvSpPr>
          <p:cNvPr id="175" name="Shape 175"/>
          <p:cNvSpPr txBox="1"/>
          <p:nvPr>
            <p:ph idx="1" type="body"/>
          </p:nvPr>
        </p:nvSpPr>
        <p:spPr>
          <a:xfrm>
            <a:off x="457200" y="1704689"/>
            <a:ext cx="8229600" cy="507000"/>
          </a:xfrm>
          <a:prstGeom prst="rect">
            <a:avLst/>
          </a:prstGeom>
        </p:spPr>
        <p:txBody>
          <a:bodyPr anchorCtr="0" anchor="t" bIns="91425" lIns="91425" rIns="91425" tIns="91425">
            <a:noAutofit/>
          </a:bodyPr>
          <a:lstStyle/>
          <a:p>
            <a:pPr indent="0" lvl="0" marL="0" rtl="0">
              <a:spcBef>
                <a:spcPts val="0"/>
              </a:spcBef>
              <a:buNone/>
            </a:pPr>
            <a:r>
              <a:rPr lang="en"/>
              <a:t>What does a component look like inside?</a:t>
            </a:r>
          </a:p>
        </p:txBody>
      </p:sp>
      <p:pic>
        <p:nvPicPr>
          <p:cNvPr id="176" name="Shape 176"/>
          <p:cNvPicPr preferRelativeResize="0"/>
          <p:nvPr/>
        </p:nvPicPr>
        <p:blipFill>
          <a:blip r:embed="rId3">
            <a:alphaModFix/>
          </a:blip>
          <a:stretch>
            <a:fillRect/>
          </a:stretch>
        </p:blipFill>
        <p:spPr>
          <a:xfrm>
            <a:off x="838200" y="2211698"/>
            <a:ext cx="5404175" cy="3067000"/>
          </a:xfrm>
          <a:prstGeom prst="rect">
            <a:avLst/>
          </a:prstGeom>
          <a:noFill/>
          <a:ln cap="flat" cmpd="sng" w="9525">
            <a:solidFill>
              <a:schemeClr val="dk2"/>
            </a:solidFill>
            <a:prstDash val="dot"/>
            <a:round/>
            <a:headEnd len="med" w="med" type="none"/>
            <a:tailEnd len="med" w="med" type="none"/>
          </a:ln>
        </p:spPr>
      </p:pic>
      <p:sp>
        <p:nvSpPr>
          <p:cNvPr id="177" name="Shape 177"/>
          <p:cNvSpPr txBox="1"/>
          <p:nvPr>
            <p:ph idx="1" type="body"/>
          </p:nvPr>
        </p:nvSpPr>
        <p:spPr>
          <a:xfrm>
            <a:off x="457200" y="5438489"/>
            <a:ext cx="8229600" cy="507000"/>
          </a:xfrm>
          <a:prstGeom prst="rect">
            <a:avLst/>
          </a:prstGeom>
        </p:spPr>
        <p:txBody>
          <a:bodyPr anchorCtr="0" anchor="t" bIns="91425" lIns="91425" rIns="91425" tIns="91425">
            <a:noAutofit/>
          </a:bodyPr>
          <a:lstStyle/>
          <a:p>
            <a:pPr indent="0" lvl="0" marL="0" rtl="0">
              <a:spcBef>
                <a:spcPts val="0"/>
              </a:spcBef>
              <a:buNone/>
            </a:pPr>
            <a:r>
              <a:rPr lang="en"/>
              <a:t>How is it used</a:t>
            </a:r>
            <a:r>
              <a:rPr lang="en"/>
              <a:t>?</a:t>
            </a:r>
          </a:p>
        </p:txBody>
      </p:sp>
      <p:cxnSp>
        <p:nvCxnSpPr>
          <p:cNvPr id="178" name="Shape 178"/>
          <p:cNvCxnSpPr/>
          <p:nvPr/>
        </p:nvCxnSpPr>
        <p:spPr>
          <a:xfrm flipH="1" rot="10800000">
            <a:off x="2202775" y="3816800"/>
            <a:ext cx="2818200" cy="963300"/>
          </a:xfrm>
          <a:prstGeom prst="straightConnector1">
            <a:avLst/>
          </a:prstGeom>
          <a:noFill/>
          <a:ln cap="flat" cmpd="sng" w="9525">
            <a:solidFill>
              <a:schemeClr val="dk2"/>
            </a:solidFill>
            <a:prstDash val="solid"/>
            <a:round/>
            <a:headEnd len="lg" w="lg" type="none"/>
            <a:tailEnd len="lg" w="lg" type="triangle"/>
          </a:ln>
        </p:spPr>
      </p:cxnSp>
      <p:pic>
        <p:nvPicPr>
          <p:cNvPr id="179" name="Shape 179"/>
          <p:cNvPicPr preferRelativeResize="0"/>
          <p:nvPr/>
        </p:nvPicPr>
        <p:blipFill>
          <a:blip r:embed="rId4">
            <a:alphaModFix/>
          </a:blip>
          <a:stretch>
            <a:fillRect/>
          </a:stretch>
        </p:blipFill>
        <p:spPr>
          <a:xfrm>
            <a:off x="838200" y="5864525"/>
            <a:ext cx="5208349" cy="422724"/>
          </a:xfrm>
          <a:prstGeom prst="rect">
            <a:avLst/>
          </a:prstGeom>
          <a:noFill/>
          <a:ln cap="flat" cmpd="sng" w="9525">
            <a:solidFill>
              <a:schemeClr val="dk2"/>
            </a:solidFill>
            <a:prstDash val="dot"/>
            <a:round/>
            <a:headEnd len="med" w="med" type="none"/>
            <a:tailEnd len="med" w="med" type="none"/>
          </a:ln>
        </p:spPr>
      </p:pic>
      <p:cxnSp>
        <p:nvCxnSpPr>
          <p:cNvPr id="180" name="Shape 180"/>
          <p:cNvCxnSpPr/>
          <p:nvPr/>
        </p:nvCxnSpPr>
        <p:spPr>
          <a:xfrm rot="10800000">
            <a:off x="2051125" y="4895975"/>
            <a:ext cx="1463400" cy="11298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A more interesting one</a:t>
            </a:r>
          </a:p>
        </p:txBody>
      </p:sp>
      <p:pic>
        <p:nvPicPr>
          <p:cNvPr id="186" name="Shape 186"/>
          <p:cNvPicPr preferRelativeResize="0"/>
          <p:nvPr/>
        </p:nvPicPr>
        <p:blipFill>
          <a:blip r:embed="rId3">
            <a:alphaModFix/>
          </a:blip>
          <a:stretch>
            <a:fillRect/>
          </a:stretch>
        </p:blipFill>
        <p:spPr>
          <a:xfrm>
            <a:off x="152400" y="1638999"/>
            <a:ext cx="8424453" cy="5219000"/>
          </a:xfrm>
          <a:prstGeom prst="rect">
            <a:avLst/>
          </a:prstGeom>
          <a:noFill/>
          <a:ln cap="flat" cmpd="sng" w="9525">
            <a:solidFill>
              <a:schemeClr val="dk2"/>
            </a:solidFill>
            <a:prstDash val="dot"/>
            <a:round/>
            <a:headEnd len="med" w="med" type="none"/>
            <a:tailEnd len="med" w="med" type="none"/>
          </a:ln>
        </p:spPr>
      </p:pic>
      <p:pic>
        <p:nvPicPr>
          <p:cNvPr id="187" name="Shape 187"/>
          <p:cNvPicPr preferRelativeResize="0"/>
          <p:nvPr/>
        </p:nvPicPr>
        <p:blipFill>
          <a:blip r:embed="rId4">
            <a:alphaModFix/>
          </a:blip>
          <a:stretch>
            <a:fillRect/>
          </a:stretch>
        </p:blipFill>
        <p:spPr>
          <a:xfrm>
            <a:off x="6149824" y="4251049"/>
            <a:ext cx="2280500" cy="2464275"/>
          </a:xfrm>
          <a:prstGeom prst="rect">
            <a:avLst/>
          </a:prstGeom>
          <a:noFill/>
          <a:ln cap="flat" cmpd="sng" w="9525">
            <a:solidFill>
              <a:schemeClr val="dk2"/>
            </a:solidFill>
            <a:prstDash val="dot"/>
            <a:round/>
            <a:headEnd len="med" w="med" type="none"/>
            <a:tailEnd len="med" w="med"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A more interesting one</a:t>
            </a:r>
          </a:p>
        </p:txBody>
      </p:sp>
      <p:pic>
        <p:nvPicPr>
          <p:cNvPr id="193" name="Shape 193"/>
          <p:cNvPicPr preferRelativeResize="0"/>
          <p:nvPr/>
        </p:nvPicPr>
        <p:blipFill>
          <a:blip r:embed="rId3">
            <a:alphaModFix/>
          </a:blip>
          <a:stretch>
            <a:fillRect/>
          </a:stretch>
        </p:blipFill>
        <p:spPr>
          <a:xfrm>
            <a:off x="152400" y="1638999"/>
            <a:ext cx="8424453" cy="5219000"/>
          </a:xfrm>
          <a:prstGeom prst="rect">
            <a:avLst/>
          </a:prstGeom>
          <a:noFill/>
          <a:ln cap="flat" cmpd="sng" w="9525">
            <a:solidFill>
              <a:schemeClr val="dk2"/>
            </a:solidFill>
            <a:prstDash val="dot"/>
            <a:round/>
            <a:headEnd len="med" w="med" type="none"/>
            <a:tailEnd len="med" w="med" type="none"/>
          </a:ln>
        </p:spPr>
      </p:pic>
      <p:pic>
        <p:nvPicPr>
          <p:cNvPr id="194" name="Shape 194"/>
          <p:cNvPicPr preferRelativeResize="0"/>
          <p:nvPr/>
        </p:nvPicPr>
        <p:blipFill>
          <a:blip r:embed="rId4">
            <a:alphaModFix/>
          </a:blip>
          <a:stretch>
            <a:fillRect/>
          </a:stretch>
        </p:blipFill>
        <p:spPr>
          <a:xfrm>
            <a:off x="6149824" y="4251049"/>
            <a:ext cx="2280500" cy="2464275"/>
          </a:xfrm>
          <a:prstGeom prst="rect">
            <a:avLst/>
          </a:prstGeom>
          <a:noFill/>
          <a:ln cap="flat" cmpd="sng" w="9525">
            <a:solidFill>
              <a:schemeClr val="dk2"/>
            </a:solidFill>
            <a:prstDash val="dot"/>
            <a:round/>
            <a:headEnd len="med" w="med" type="none"/>
            <a:tailEnd len="med" w="med" type="none"/>
          </a:ln>
        </p:spPr>
      </p:pic>
      <p:sp>
        <p:nvSpPr>
          <p:cNvPr id="195" name="Shape 195"/>
          <p:cNvSpPr/>
          <p:nvPr/>
        </p:nvSpPr>
        <p:spPr>
          <a:xfrm>
            <a:off x="214050" y="4994125"/>
            <a:ext cx="3183900" cy="339000"/>
          </a:xfrm>
          <a:prstGeom prst="roundRect">
            <a:avLst>
              <a:gd fmla="val 16667" name="adj"/>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6" name="Shape 196"/>
          <p:cNvSpPr/>
          <p:nvPr/>
        </p:nvSpPr>
        <p:spPr>
          <a:xfrm>
            <a:off x="384300" y="6376325"/>
            <a:ext cx="2166300" cy="187500"/>
          </a:xfrm>
          <a:prstGeom prst="roundRect">
            <a:avLst>
              <a:gd fmla="val 16667" name="adj"/>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7" name="Shape 197"/>
          <p:cNvSpPr/>
          <p:nvPr/>
        </p:nvSpPr>
        <p:spPr>
          <a:xfrm>
            <a:off x="6287250" y="3933575"/>
            <a:ext cx="2202900" cy="187500"/>
          </a:xfrm>
          <a:prstGeom prst="roundRect">
            <a:avLst>
              <a:gd fmla="val 16667" name="adj"/>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txBox="1"/>
          <p:nvPr>
            <p:ph idx="1" type="body"/>
          </p:nvPr>
        </p:nvSpPr>
        <p:spPr>
          <a:xfrm>
            <a:off x="3409075" y="1963322"/>
            <a:ext cx="3529200" cy="391200"/>
          </a:xfrm>
          <a:prstGeom prst="rect">
            <a:avLst/>
          </a:prstGeom>
        </p:spPr>
        <p:txBody>
          <a:bodyPr anchorCtr="0" anchor="t" bIns="91425" lIns="91425" rIns="91425" tIns="91425">
            <a:noAutofit/>
          </a:bodyPr>
          <a:lstStyle/>
          <a:p>
            <a:pPr indent="0" lvl="0" marL="0" rtl="0">
              <a:spcBef>
                <a:spcPts val="0"/>
              </a:spcBef>
              <a:buNone/>
            </a:pPr>
            <a:r>
              <a:rPr lang="en" sz="1200"/>
              <a:t>Two-way data binding, input and output [ ( ) ]</a:t>
            </a:r>
          </a:p>
        </p:txBody>
      </p:sp>
      <p:sp>
        <p:nvSpPr>
          <p:cNvPr id="199" name="Shape 199"/>
          <p:cNvSpPr/>
          <p:nvPr/>
        </p:nvSpPr>
        <p:spPr>
          <a:xfrm>
            <a:off x="2426525" y="2534225"/>
            <a:ext cx="1265400" cy="187500"/>
          </a:xfrm>
          <a:prstGeom prst="roundRect">
            <a:avLst>
              <a:gd fmla="val 16667" name="adj"/>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00" name="Shape 200"/>
          <p:cNvCxnSpPr>
            <a:endCxn id="199" idx="0"/>
          </p:cNvCxnSpPr>
          <p:nvPr/>
        </p:nvCxnSpPr>
        <p:spPr>
          <a:xfrm flipH="1">
            <a:off x="3059225" y="2247425"/>
            <a:ext cx="588300" cy="2868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134801"/>
            <a:ext cx="7315500" cy="1351800"/>
          </a:xfrm>
          <a:prstGeom prst="rect">
            <a:avLst/>
          </a:prstGeom>
        </p:spPr>
        <p:txBody>
          <a:bodyPr anchorCtr="0" anchor="b" bIns="91425" lIns="91425" rIns="91425" tIns="91425">
            <a:noAutofit/>
          </a:bodyPr>
          <a:lstStyle/>
          <a:p>
            <a:pPr indent="0" lvl="0" marL="0" rtl="0">
              <a:spcBef>
                <a:spcPts val="0"/>
              </a:spcBef>
              <a:buNone/>
            </a:pPr>
            <a:r>
              <a:rPr lang="en"/>
              <a:t>Tooling is pretty sweet</a:t>
            </a:r>
          </a:p>
        </p:txBody>
      </p:sp>
      <p:pic>
        <p:nvPicPr>
          <p:cNvPr id="206" name="Shape 206"/>
          <p:cNvPicPr preferRelativeResize="0"/>
          <p:nvPr/>
        </p:nvPicPr>
        <p:blipFill>
          <a:blip r:embed="rId3">
            <a:alphaModFix/>
          </a:blip>
          <a:stretch>
            <a:fillRect/>
          </a:stretch>
        </p:blipFill>
        <p:spPr>
          <a:xfrm>
            <a:off x="205900" y="2260975"/>
            <a:ext cx="8305800" cy="2847974"/>
          </a:xfrm>
          <a:prstGeom prst="rect">
            <a:avLst/>
          </a:prstGeom>
          <a:noFill/>
          <a:ln cap="flat" cmpd="sng" w="9525">
            <a:solidFill>
              <a:schemeClr val="dk2"/>
            </a:solidFill>
            <a:prstDash val="dot"/>
            <a:round/>
            <a:headEnd len="med" w="med" type="none"/>
            <a:tailEnd len="med" w="med" type="none"/>
          </a:ln>
        </p:spPr>
      </p:pic>
      <p:sp>
        <p:nvSpPr>
          <p:cNvPr id="207" name="Shape 207"/>
          <p:cNvSpPr txBox="1"/>
          <p:nvPr/>
        </p:nvSpPr>
        <p:spPr>
          <a:xfrm>
            <a:off x="196200" y="1777275"/>
            <a:ext cx="5903700" cy="437100"/>
          </a:xfrm>
          <a:prstGeom prst="rect">
            <a:avLst/>
          </a:prstGeom>
          <a:noFill/>
          <a:ln>
            <a:noFill/>
          </a:ln>
        </p:spPr>
        <p:txBody>
          <a:bodyPr anchorCtr="0" anchor="t" bIns="91425" lIns="91425" rIns="91425" tIns="91425">
            <a:noAutofit/>
          </a:bodyPr>
          <a:lstStyle/>
          <a:p>
            <a:pPr lvl="0">
              <a:spcBef>
                <a:spcPts val="0"/>
              </a:spcBef>
              <a:buNone/>
            </a:pPr>
            <a:r>
              <a:rPr lang="en"/>
              <a:t>IntelliJ, VS Code, and Sublime have good code completion</a:t>
            </a:r>
          </a:p>
        </p:txBody>
      </p:sp>
      <p:pic>
        <p:nvPicPr>
          <p:cNvPr id="208" name="Shape 208"/>
          <p:cNvPicPr preferRelativeResize="0"/>
          <p:nvPr/>
        </p:nvPicPr>
        <p:blipFill>
          <a:blip r:embed="rId4">
            <a:alphaModFix/>
          </a:blip>
          <a:stretch>
            <a:fillRect/>
          </a:stretch>
        </p:blipFill>
        <p:spPr>
          <a:xfrm>
            <a:off x="4022800" y="5484626"/>
            <a:ext cx="1590675" cy="304800"/>
          </a:xfrm>
          <a:prstGeom prst="rect">
            <a:avLst/>
          </a:prstGeom>
          <a:noFill/>
          <a:ln cap="flat" cmpd="sng" w="9525">
            <a:solidFill>
              <a:schemeClr val="dk2"/>
            </a:solidFill>
            <a:prstDash val="dot"/>
            <a:round/>
            <a:headEnd len="med" w="med" type="none"/>
            <a:tailEnd len="med" w="med" type="none"/>
          </a:ln>
        </p:spPr>
      </p:pic>
      <p:sp>
        <p:nvSpPr>
          <p:cNvPr id="209" name="Shape 209"/>
          <p:cNvSpPr txBox="1"/>
          <p:nvPr/>
        </p:nvSpPr>
        <p:spPr>
          <a:xfrm>
            <a:off x="205900" y="5424775"/>
            <a:ext cx="3816900" cy="722400"/>
          </a:xfrm>
          <a:prstGeom prst="rect">
            <a:avLst/>
          </a:prstGeom>
          <a:noFill/>
          <a:ln>
            <a:noFill/>
          </a:ln>
        </p:spPr>
        <p:txBody>
          <a:bodyPr anchorCtr="0" anchor="t" bIns="91425" lIns="91425" rIns="91425" tIns="91425">
            <a:noAutofit/>
          </a:bodyPr>
          <a:lstStyle/>
          <a:p>
            <a:pPr lvl="0">
              <a:spcBef>
                <a:spcPts val="0"/>
              </a:spcBef>
              <a:buNone/>
            </a:pPr>
            <a:r>
              <a:rPr lang="en"/>
              <a:t>IntelliJ will compile Typescript files for you!</a:t>
            </a:r>
          </a:p>
        </p:txBody>
      </p:sp>
      <p:pic>
        <p:nvPicPr>
          <p:cNvPr id="210" name="Shape 210"/>
          <p:cNvPicPr preferRelativeResize="0"/>
          <p:nvPr/>
        </p:nvPicPr>
        <p:blipFill>
          <a:blip r:embed="rId5">
            <a:alphaModFix/>
          </a:blip>
          <a:stretch>
            <a:fillRect/>
          </a:stretch>
        </p:blipFill>
        <p:spPr>
          <a:xfrm>
            <a:off x="5851925" y="5484625"/>
            <a:ext cx="2383024" cy="662549"/>
          </a:xfrm>
          <a:prstGeom prst="rect">
            <a:avLst/>
          </a:prstGeom>
          <a:noFill/>
          <a:ln cap="flat" cmpd="sng" w="9525">
            <a:solidFill>
              <a:schemeClr val="dk2"/>
            </a:solidFill>
            <a:prstDash val="dot"/>
            <a:round/>
            <a:headEnd len="med" w="med" type="none"/>
            <a:tailEnd len="med" w="med"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RxJS</a:t>
            </a:r>
          </a:p>
        </p:txBody>
      </p:sp>
      <p:sp>
        <p:nvSpPr>
          <p:cNvPr id="216" name="Shape 216"/>
          <p:cNvSpPr txBox="1"/>
          <p:nvPr>
            <p:ph idx="1" type="body"/>
          </p:nvPr>
        </p:nvSpPr>
        <p:spPr>
          <a:xfrm>
            <a:off x="457200" y="2085700"/>
            <a:ext cx="3552900" cy="1019400"/>
          </a:xfrm>
          <a:prstGeom prst="rect">
            <a:avLst/>
          </a:prstGeom>
        </p:spPr>
        <p:txBody>
          <a:bodyPr anchorCtr="0" anchor="t" bIns="91425" lIns="91425" rIns="91425" tIns="91425">
            <a:noAutofit/>
          </a:bodyPr>
          <a:lstStyle/>
          <a:p>
            <a:pPr indent="-228600" lvl="0" marL="457200" rtl="0">
              <a:spcBef>
                <a:spcPts val="0"/>
              </a:spcBef>
              <a:buFont typeface="Garamond"/>
              <a:buChar char="●"/>
            </a:pPr>
            <a:r>
              <a:rPr lang="en"/>
              <a:t>Lodash for async</a:t>
            </a:r>
          </a:p>
          <a:p>
            <a:pPr indent="-228600" lvl="0" marL="457200" rtl="0">
              <a:spcBef>
                <a:spcPts val="0"/>
              </a:spcBef>
              <a:buChar char="●"/>
            </a:pPr>
            <a:r>
              <a:rPr lang="en"/>
              <a:t>Mitigates nested callbacks</a:t>
            </a:r>
          </a:p>
          <a:p>
            <a:pPr indent="-228600" lvl="0" marL="457200" rtl="0">
              <a:spcBef>
                <a:spcPts val="0"/>
              </a:spcBef>
              <a:buChar char="●"/>
            </a:pPr>
            <a:r>
              <a:rPr lang="en"/>
              <a:t>Powerful built-in operators</a:t>
            </a:r>
          </a:p>
          <a:p>
            <a:pPr indent="-228600" lvl="0" marL="457200" rtl="0">
              <a:spcBef>
                <a:spcPts val="0"/>
              </a:spcBef>
              <a:buChar char="●"/>
            </a:pPr>
            <a:r>
              <a:rPr lang="en"/>
              <a:t>Built into Angular 2 http api</a:t>
            </a:r>
          </a:p>
        </p:txBody>
      </p:sp>
      <p:pic>
        <p:nvPicPr>
          <p:cNvPr id="217" name="Shape 217"/>
          <p:cNvPicPr preferRelativeResize="0"/>
          <p:nvPr/>
        </p:nvPicPr>
        <p:blipFill>
          <a:blip r:embed="rId3">
            <a:alphaModFix/>
          </a:blip>
          <a:stretch>
            <a:fillRect/>
          </a:stretch>
        </p:blipFill>
        <p:spPr>
          <a:xfrm>
            <a:off x="152400" y="3991240"/>
            <a:ext cx="8839199" cy="1924285"/>
          </a:xfrm>
          <a:prstGeom prst="rect">
            <a:avLst/>
          </a:prstGeom>
          <a:noFill/>
          <a:ln cap="flat" cmpd="sng" w="9525">
            <a:solidFill>
              <a:schemeClr val="dk2"/>
            </a:solidFill>
            <a:prstDash val="dot"/>
            <a:round/>
            <a:headEnd len="med" w="med" type="none"/>
            <a:tailEnd len="med" w="med" type="none"/>
          </a:ln>
        </p:spPr>
      </p:pic>
      <p:sp>
        <p:nvSpPr>
          <p:cNvPr id="218" name="Shape 218"/>
          <p:cNvSpPr txBox="1"/>
          <p:nvPr/>
        </p:nvSpPr>
        <p:spPr>
          <a:xfrm>
            <a:off x="4904875" y="4869325"/>
            <a:ext cx="2922000" cy="321000"/>
          </a:xfrm>
          <a:prstGeom prst="rect">
            <a:avLst/>
          </a:prstGeom>
          <a:noFill/>
          <a:ln>
            <a:noFill/>
          </a:ln>
        </p:spPr>
        <p:txBody>
          <a:bodyPr anchorCtr="0" anchor="t" bIns="91425" lIns="91425" rIns="91425" tIns="91425">
            <a:noAutofit/>
          </a:bodyPr>
          <a:lstStyle/>
          <a:p>
            <a:pPr lvl="0">
              <a:spcBef>
                <a:spcPts val="0"/>
              </a:spcBef>
              <a:buNone/>
            </a:pPr>
            <a:r>
              <a:rPr lang="en"/>
              <a:t>ES6 arrow function (callback)</a:t>
            </a:r>
          </a:p>
        </p:txBody>
      </p:sp>
      <p:cxnSp>
        <p:nvCxnSpPr>
          <p:cNvPr id="219" name="Shape 219"/>
          <p:cNvCxnSpPr/>
          <p:nvPr/>
        </p:nvCxnSpPr>
        <p:spPr>
          <a:xfrm flipH="1">
            <a:off x="4922875" y="5172475"/>
            <a:ext cx="445800" cy="374700"/>
          </a:xfrm>
          <a:prstGeom prst="straightConnector1">
            <a:avLst/>
          </a:prstGeom>
          <a:noFill/>
          <a:ln cap="flat" cmpd="sng" w="9525">
            <a:solidFill>
              <a:schemeClr val="dk2"/>
            </a:solidFill>
            <a:prstDash val="solid"/>
            <a:round/>
            <a:headEnd len="lg" w="lg" type="none"/>
            <a:tailEnd len="lg" w="lg" type="triangle"/>
          </a:ln>
        </p:spPr>
      </p:cxnSp>
      <p:pic>
        <p:nvPicPr>
          <p:cNvPr id="220" name="Shape 220"/>
          <p:cNvPicPr preferRelativeResize="0"/>
          <p:nvPr/>
        </p:nvPicPr>
        <p:blipFill>
          <a:blip r:embed="rId4">
            <a:alphaModFix/>
          </a:blip>
          <a:stretch>
            <a:fillRect/>
          </a:stretch>
        </p:blipFill>
        <p:spPr>
          <a:xfrm>
            <a:off x="5113073" y="2105887"/>
            <a:ext cx="3241149" cy="1581474"/>
          </a:xfrm>
          <a:prstGeom prst="rect">
            <a:avLst/>
          </a:prstGeom>
          <a:noFill/>
          <a:ln cap="flat" cmpd="sng" w="9525">
            <a:solidFill>
              <a:schemeClr val="dk2"/>
            </a:solidFill>
            <a:prstDash val="dot"/>
            <a:round/>
            <a:headEnd len="med" w="med" type="none"/>
            <a:tailEnd len="med" w="med" type="none"/>
          </a:ln>
        </p:spPr>
      </p:pic>
      <p:pic>
        <p:nvPicPr>
          <p:cNvPr id="221" name="Shape 221"/>
          <p:cNvPicPr preferRelativeResize="0"/>
          <p:nvPr/>
        </p:nvPicPr>
        <p:blipFill rotWithShape="1">
          <a:blip r:embed="rId5">
            <a:alphaModFix/>
          </a:blip>
          <a:srcRect b="28561" l="7129" r="69089" t="23126"/>
          <a:stretch/>
        </p:blipFill>
        <p:spPr>
          <a:xfrm>
            <a:off x="6345725" y="235475"/>
            <a:ext cx="1132600" cy="1150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134801"/>
            <a:ext cx="7315500" cy="1351800"/>
          </a:xfrm>
          <a:prstGeom prst="rect">
            <a:avLst/>
          </a:prstGeom>
        </p:spPr>
        <p:txBody>
          <a:bodyPr anchorCtr="0" anchor="b" bIns="91425" lIns="91425" rIns="91425" tIns="91425">
            <a:noAutofit/>
          </a:bodyPr>
          <a:lstStyle/>
          <a:p>
            <a:pPr indent="0" lvl="0" marL="0" rtl="0">
              <a:spcBef>
                <a:spcPts val="0"/>
              </a:spcBef>
              <a:buNone/>
            </a:pPr>
            <a:r>
              <a:rPr lang="en"/>
              <a:t>Shared modules</a:t>
            </a:r>
          </a:p>
        </p:txBody>
      </p:sp>
      <p:sp>
        <p:nvSpPr>
          <p:cNvPr id="227" name="Shape 227"/>
          <p:cNvSpPr txBox="1"/>
          <p:nvPr>
            <p:ph idx="1" type="body"/>
          </p:nvPr>
        </p:nvSpPr>
        <p:spPr>
          <a:xfrm>
            <a:off x="457200" y="1777725"/>
            <a:ext cx="4385400" cy="569400"/>
          </a:xfrm>
          <a:prstGeom prst="rect">
            <a:avLst/>
          </a:prstGeom>
        </p:spPr>
        <p:txBody>
          <a:bodyPr anchorCtr="0" anchor="t" bIns="91425" lIns="91425" rIns="91425" tIns="91425">
            <a:noAutofit/>
          </a:bodyPr>
          <a:lstStyle/>
          <a:p>
            <a:pPr indent="0" lvl="0" marL="0" rtl="0">
              <a:spcBef>
                <a:spcPts val="0"/>
              </a:spcBef>
              <a:buNone/>
            </a:pPr>
            <a:r>
              <a:rPr lang="en"/>
              <a:t>Add the module to package.json dependencies</a:t>
            </a:r>
          </a:p>
        </p:txBody>
      </p:sp>
      <p:pic>
        <p:nvPicPr>
          <p:cNvPr id="228" name="Shape 228"/>
          <p:cNvPicPr preferRelativeResize="0"/>
          <p:nvPr/>
        </p:nvPicPr>
        <p:blipFill>
          <a:blip r:embed="rId3">
            <a:alphaModFix/>
          </a:blip>
          <a:stretch>
            <a:fillRect/>
          </a:stretch>
        </p:blipFill>
        <p:spPr>
          <a:xfrm>
            <a:off x="1252562" y="3582673"/>
            <a:ext cx="2044925" cy="320950"/>
          </a:xfrm>
          <a:prstGeom prst="rect">
            <a:avLst/>
          </a:prstGeom>
          <a:noFill/>
          <a:ln cap="flat" cmpd="sng" w="9525">
            <a:solidFill>
              <a:schemeClr val="dk2"/>
            </a:solidFill>
            <a:prstDash val="dot"/>
            <a:round/>
            <a:headEnd len="med" w="med" type="none"/>
            <a:tailEnd len="med" w="med" type="none"/>
          </a:ln>
        </p:spPr>
      </p:pic>
      <p:sp>
        <p:nvSpPr>
          <p:cNvPr id="229" name="Shape 229"/>
          <p:cNvSpPr txBox="1"/>
          <p:nvPr>
            <p:ph idx="1" type="body"/>
          </p:nvPr>
        </p:nvSpPr>
        <p:spPr>
          <a:xfrm>
            <a:off x="457200" y="3070619"/>
            <a:ext cx="8229600" cy="569400"/>
          </a:xfrm>
          <a:prstGeom prst="rect">
            <a:avLst/>
          </a:prstGeom>
        </p:spPr>
        <p:txBody>
          <a:bodyPr anchorCtr="0" anchor="t" bIns="91425" lIns="91425" rIns="91425" tIns="91425">
            <a:noAutofit/>
          </a:bodyPr>
          <a:lstStyle/>
          <a:p>
            <a:pPr indent="0" lvl="0" marL="0" rtl="0">
              <a:spcBef>
                <a:spcPts val="0"/>
              </a:spcBef>
              <a:buNone/>
            </a:pPr>
            <a:r>
              <a:rPr lang="en"/>
              <a:t>Point your current project to the shared module for local development</a:t>
            </a:r>
          </a:p>
        </p:txBody>
      </p:sp>
      <p:sp>
        <p:nvSpPr>
          <p:cNvPr id="230" name="Shape 230"/>
          <p:cNvSpPr txBox="1"/>
          <p:nvPr>
            <p:ph idx="1" type="body"/>
          </p:nvPr>
        </p:nvSpPr>
        <p:spPr>
          <a:xfrm>
            <a:off x="457200" y="3998676"/>
            <a:ext cx="8229600" cy="569400"/>
          </a:xfrm>
          <a:prstGeom prst="rect">
            <a:avLst/>
          </a:prstGeom>
        </p:spPr>
        <p:txBody>
          <a:bodyPr anchorCtr="0" anchor="t" bIns="91425" lIns="91425" rIns="91425" tIns="91425">
            <a:noAutofit/>
          </a:bodyPr>
          <a:lstStyle/>
          <a:p>
            <a:pPr indent="0" lvl="0" marL="0" rtl="0">
              <a:spcBef>
                <a:spcPts val="0"/>
              </a:spcBef>
              <a:buNone/>
            </a:pPr>
            <a:r>
              <a:rPr lang="en"/>
              <a:t>Make changes to your shared module, increment the version, and push it up</a:t>
            </a:r>
          </a:p>
        </p:txBody>
      </p:sp>
      <p:pic>
        <p:nvPicPr>
          <p:cNvPr id="231" name="Shape 231"/>
          <p:cNvPicPr preferRelativeResize="0"/>
          <p:nvPr/>
        </p:nvPicPr>
        <p:blipFill>
          <a:blip r:embed="rId4">
            <a:alphaModFix/>
          </a:blip>
          <a:stretch>
            <a:fillRect/>
          </a:stretch>
        </p:blipFill>
        <p:spPr>
          <a:xfrm>
            <a:off x="1252537" y="5813162"/>
            <a:ext cx="6496050" cy="304800"/>
          </a:xfrm>
          <a:prstGeom prst="rect">
            <a:avLst/>
          </a:prstGeom>
          <a:noFill/>
          <a:ln cap="flat" cmpd="sng" w="9525">
            <a:solidFill>
              <a:schemeClr val="dk2"/>
            </a:solidFill>
            <a:prstDash val="dot"/>
            <a:round/>
            <a:headEnd len="med" w="med" type="none"/>
            <a:tailEnd len="med" w="med" type="none"/>
          </a:ln>
        </p:spPr>
      </p:pic>
      <p:sp>
        <p:nvSpPr>
          <p:cNvPr id="232" name="Shape 232"/>
          <p:cNvSpPr txBox="1"/>
          <p:nvPr>
            <p:ph idx="1" type="body"/>
          </p:nvPr>
        </p:nvSpPr>
        <p:spPr>
          <a:xfrm>
            <a:off x="457212" y="5301108"/>
            <a:ext cx="8229600" cy="569400"/>
          </a:xfrm>
          <a:prstGeom prst="rect">
            <a:avLst/>
          </a:prstGeom>
        </p:spPr>
        <p:txBody>
          <a:bodyPr anchorCtr="0" anchor="t" bIns="91425" lIns="91425" rIns="91425" tIns="91425">
            <a:noAutofit/>
          </a:bodyPr>
          <a:lstStyle/>
          <a:p>
            <a:pPr indent="0" lvl="0" marL="0" rtl="0">
              <a:spcBef>
                <a:spcPts val="0"/>
              </a:spcBef>
              <a:buNone/>
            </a:pPr>
            <a:r>
              <a:rPr lang="en"/>
              <a:t>Update your project with the new version, other apps will still point to v1.1.30</a:t>
            </a:r>
          </a:p>
        </p:txBody>
      </p:sp>
      <p:pic>
        <p:nvPicPr>
          <p:cNvPr id="233" name="Shape 233"/>
          <p:cNvPicPr preferRelativeResize="0"/>
          <p:nvPr/>
        </p:nvPicPr>
        <p:blipFill>
          <a:blip r:embed="rId5">
            <a:alphaModFix/>
          </a:blip>
          <a:stretch>
            <a:fillRect/>
          </a:stretch>
        </p:blipFill>
        <p:spPr>
          <a:xfrm>
            <a:off x="1252550" y="4510730"/>
            <a:ext cx="4162425" cy="695325"/>
          </a:xfrm>
          <a:prstGeom prst="rect">
            <a:avLst/>
          </a:prstGeom>
          <a:noFill/>
          <a:ln cap="flat" cmpd="sng" w="9525">
            <a:solidFill>
              <a:schemeClr val="dk2"/>
            </a:solidFill>
            <a:prstDash val="dot"/>
            <a:round/>
            <a:headEnd len="med" w="med" type="none"/>
            <a:tailEnd len="med" w="med" type="none"/>
          </a:ln>
        </p:spPr>
      </p:pic>
      <p:pic>
        <p:nvPicPr>
          <p:cNvPr id="234" name="Shape 234"/>
          <p:cNvPicPr preferRelativeResize="0"/>
          <p:nvPr/>
        </p:nvPicPr>
        <p:blipFill>
          <a:blip r:embed="rId6">
            <a:alphaModFix/>
          </a:blip>
          <a:stretch>
            <a:fillRect/>
          </a:stretch>
        </p:blipFill>
        <p:spPr>
          <a:xfrm>
            <a:off x="1252550" y="2289766"/>
            <a:ext cx="6591300" cy="685800"/>
          </a:xfrm>
          <a:prstGeom prst="rect">
            <a:avLst/>
          </a:prstGeom>
          <a:noFill/>
          <a:ln cap="flat" cmpd="sng" w="9525">
            <a:solidFill>
              <a:schemeClr val="dk2"/>
            </a:solidFill>
            <a:prstDash val="dot"/>
            <a:round/>
            <a:headEnd len="med" w="med" type="none"/>
            <a:tailEnd len="med" w="med" type="none"/>
          </a:ln>
        </p:spPr>
      </p:pic>
      <p:sp>
        <p:nvSpPr>
          <p:cNvPr id="235" name="Shape 235"/>
          <p:cNvSpPr/>
          <p:nvPr/>
        </p:nvSpPr>
        <p:spPr>
          <a:xfrm rot="5400000">
            <a:off x="7338800" y="2107375"/>
            <a:ext cx="89100" cy="730500"/>
          </a:xfrm>
          <a:prstGeom prst="lef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6" name="Shape 236"/>
          <p:cNvSpPr txBox="1"/>
          <p:nvPr>
            <p:ph idx="1" type="body"/>
          </p:nvPr>
        </p:nvSpPr>
        <p:spPr>
          <a:xfrm>
            <a:off x="6934550" y="1769083"/>
            <a:ext cx="897600" cy="376500"/>
          </a:xfrm>
          <a:prstGeom prst="rect">
            <a:avLst/>
          </a:prstGeom>
        </p:spPr>
        <p:txBody>
          <a:bodyPr anchorCtr="0" anchor="t" bIns="91425" lIns="91425" rIns="91425" tIns="91425">
            <a:noAutofit/>
          </a:bodyPr>
          <a:lstStyle/>
          <a:p>
            <a:pPr indent="0" lvl="0" marL="0" rtl="0">
              <a:spcBef>
                <a:spcPts val="0"/>
              </a:spcBef>
              <a:buNone/>
            </a:pPr>
            <a:r>
              <a:rPr lang="en"/>
              <a:t>git tag</a:t>
            </a:r>
          </a:p>
        </p:txBody>
      </p:sp>
      <p:cxnSp>
        <p:nvCxnSpPr>
          <p:cNvPr id="237" name="Shape 237"/>
          <p:cNvCxnSpPr>
            <a:stCxn id="236" idx="2"/>
            <a:endCxn id="235" idx="1"/>
          </p:cNvCxnSpPr>
          <p:nvPr/>
        </p:nvCxnSpPr>
        <p:spPr>
          <a:xfrm>
            <a:off x="7383350" y="2145583"/>
            <a:ext cx="0" cy="2826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Learning Angular2/RxJS</a:t>
            </a:r>
          </a:p>
        </p:txBody>
      </p:sp>
      <p:pic>
        <p:nvPicPr>
          <p:cNvPr id="243" name="Shape 243"/>
          <p:cNvPicPr preferRelativeResize="0"/>
          <p:nvPr/>
        </p:nvPicPr>
        <p:blipFill>
          <a:blip r:embed="rId3">
            <a:alphaModFix/>
          </a:blip>
          <a:stretch>
            <a:fillRect/>
          </a:stretch>
        </p:blipFill>
        <p:spPr>
          <a:xfrm>
            <a:off x="911937" y="2361199"/>
            <a:ext cx="1543049" cy="714545"/>
          </a:xfrm>
          <a:prstGeom prst="rect">
            <a:avLst/>
          </a:prstGeom>
          <a:noFill/>
          <a:ln>
            <a:noFill/>
          </a:ln>
        </p:spPr>
      </p:pic>
      <p:sp>
        <p:nvSpPr>
          <p:cNvPr id="244" name="Shape 244"/>
          <p:cNvSpPr txBox="1"/>
          <p:nvPr/>
        </p:nvSpPr>
        <p:spPr>
          <a:xfrm>
            <a:off x="2643800" y="2280900"/>
            <a:ext cx="4949400" cy="2943000"/>
          </a:xfrm>
          <a:prstGeom prst="rect">
            <a:avLst/>
          </a:prstGeom>
          <a:noFill/>
          <a:ln>
            <a:noFill/>
          </a:ln>
        </p:spPr>
        <p:txBody>
          <a:bodyPr anchorCtr="0" anchor="t" bIns="91425" lIns="91425" rIns="91425" tIns="91425">
            <a:noAutofit/>
          </a:bodyPr>
          <a:lstStyle/>
          <a:p>
            <a:pPr lvl="0" rtl="0">
              <a:spcBef>
                <a:spcPts val="0"/>
              </a:spcBef>
              <a:buNone/>
            </a:pPr>
            <a:r>
              <a:t/>
            </a:r>
            <a:endParaRPr/>
          </a:p>
          <a:p>
            <a:pPr lvl="0" rtl="0">
              <a:spcBef>
                <a:spcPts val="0"/>
              </a:spcBef>
              <a:buNone/>
            </a:pPr>
            <a:r>
              <a:rPr lang="en" u="sng">
                <a:solidFill>
                  <a:schemeClr val="hlink"/>
                </a:solidFill>
                <a:hlinkClick r:id="rId4"/>
              </a:rPr>
              <a:t>E</a:t>
            </a:r>
            <a:r>
              <a:rPr lang="en" u="sng">
                <a:solidFill>
                  <a:schemeClr val="hlink"/>
                </a:solidFill>
                <a:hlinkClick r:id="rId5"/>
              </a:rPr>
              <a:t>gghead.io</a:t>
            </a:r>
          </a:p>
          <a:p>
            <a:pPr lvl="0" rtl="0">
              <a:spcBef>
                <a:spcPts val="0"/>
              </a:spcBef>
              <a:buNone/>
            </a:pPr>
            <a:r>
              <a:t/>
            </a:r>
            <a:endParaRPr/>
          </a:p>
          <a:p>
            <a:pPr lvl="0" rt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t/>
            </a:r>
            <a:endParaRPr/>
          </a:p>
          <a:p>
            <a:pPr lvl="0">
              <a:spcBef>
                <a:spcPts val="0"/>
              </a:spcBef>
              <a:buNone/>
            </a:pPr>
            <a:r>
              <a:rPr lang="en" u="sng">
                <a:solidFill>
                  <a:schemeClr val="hlink"/>
                </a:solidFill>
                <a:hlinkClick r:id="rId6"/>
              </a:rPr>
              <a:t>Angular2 Quickstart</a:t>
            </a:r>
          </a:p>
        </p:txBody>
      </p:sp>
      <p:pic>
        <p:nvPicPr>
          <p:cNvPr id="245" name="Shape 245"/>
          <p:cNvPicPr preferRelativeResize="0"/>
          <p:nvPr/>
        </p:nvPicPr>
        <p:blipFill>
          <a:blip r:embed="rId7">
            <a:alphaModFix/>
          </a:blip>
          <a:stretch>
            <a:fillRect/>
          </a:stretch>
        </p:blipFill>
        <p:spPr>
          <a:xfrm>
            <a:off x="747075" y="3679500"/>
            <a:ext cx="1872775" cy="601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NPM Scripts</a:t>
            </a:r>
          </a:p>
        </p:txBody>
      </p:sp>
      <p:sp>
        <p:nvSpPr>
          <p:cNvPr id="251" name="Shape 251"/>
          <p:cNvSpPr txBox="1"/>
          <p:nvPr>
            <p:ph idx="1" type="body"/>
          </p:nvPr>
        </p:nvSpPr>
        <p:spPr>
          <a:xfrm>
            <a:off x="457200" y="1704701"/>
            <a:ext cx="8229600" cy="4396200"/>
          </a:xfrm>
          <a:prstGeom prst="rect">
            <a:avLst/>
          </a:prstGeom>
          <a:solidFill>
            <a:srgbClr val="FFFFFF"/>
          </a:solidFill>
        </p:spPr>
        <p:txBody>
          <a:bodyPr anchorCtr="0" anchor="t" bIns="91425" lIns="91425" rIns="91425" tIns="91425">
            <a:noAutofit/>
          </a:bodyPr>
          <a:lstStyle/>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"name"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"programs-manager"</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"version"</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"1.0.0"</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"description"</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"Web app for managing UC Davis Graduate Program information."</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"main"</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"./server/index.js"</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"scripts"</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"dev"</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"set NODE_ENV=development&amp;&amp; set DEBUG=app:*,gs-core:* &amp;&amp; npm run webpack:dev | nodemon --debug ./server/index.js"</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"build"</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"rimraf client/dist &amp;&amp; npm run webpack:prod"</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"webpack:dev"</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"webpack --config webpack.dev.js --progress --watch"</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"webpack:prod"</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"webpack --config webpack.prod.js --profile --bail"</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"test"</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"set NODE_ENV=development&amp;&amp; jasmine DEBUG=app:*,gs-core:* JASMINE_CONFIG_PATH=jasmine.json"</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"test:jenkins"</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"node jasmine-jenkins.js"</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"start"</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"npm run migrate &amp;&amp; node ./server/index.js"</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"migrate:make"</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"set NODE_ENV=development&amp;&amp; knex migrate:make --knexfile server/db/knexfile.js"</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"seed:make"</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"set NODE_ENV=development&amp;&amp; knex seed:make"</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"seed"</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"node server/db/seed.js"</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"migrate"</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"node server/db/migrate.js"</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00"/>
                </a:highlight>
                <a:latin typeface="Courier New"/>
                <a:ea typeface="Courier New"/>
                <a:cs typeface="Courier New"/>
                <a:sym typeface="Courier New"/>
              </a:rPr>
              <a:t>   </a:t>
            </a:r>
            <a:r>
              <a:rPr b="1" lang="en" sz="900">
                <a:solidFill>
                  <a:srgbClr val="660E7A"/>
                </a:solidFill>
                <a:highlight>
                  <a:srgbClr val="FFFF00"/>
                </a:highlight>
                <a:latin typeface="Courier New"/>
                <a:ea typeface="Courier New"/>
                <a:cs typeface="Courier New"/>
                <a:sym typeface="Courier New"/>
              </a:rPr>
              <a:t>"rollback"</a:t>
            </a:r>
            <a:r>
              <a:rPr lang="en" sz="900">
                <a:solidFill>
                  <a:schemeClr val="dk1"/>
                </a:solidFill>
                <a:highlight>
                  <a:srgbClr val="FFFF00"/>
                </a:highlight>
                <a:latin typeface="Courier New"/>
                <a:ea typeface="Courier New"/>
                <a:cs typeface="Courier New"/>
                <a:sym typeface="Courier New"/>
              </a:rPr>
              <a:t>: </a:t>
            </a:r>
            <a:r>
              <a:rPr b="1" lang="en" sz="900">
                <a:solidFill>
                  <a:srgbClr val="008000"/>
                </a:solidFill>
                <a:highlight>
                  <a:srgbClr val="FFFF00"/>
                </a:highlight>
                <a:latin typeface="Courier New"/>
                <a:ea typeface="Courier New"/>
                <a:cs typeface="Courier New"/>
                <a:sym typeface="Courier New"/>
              </a:rPr>
              <a:t>"node server/db/rollback.js"</a:t>
            </a:r>
          </a:p>
          <a:p>
            <a:pPr lvl="0">
              <a:spcBef>
                <a:spcPts val="0"/>
              </a:spcBef>
              <a:buClr>
                <a:schemeClr val="dk1"/>
              </a:buClr>
              <a:buSzPct val="122222"/>
              <a:buFont typeface="Arial"/>
              <a:buNone/>
            </a:pPr>
            <a:r>
              <a:rPr b="1" lang="en" sz="900">
                <a:solidFill>
                  <a:srgbClr val="00800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"repository"</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"type"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"git"</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"url"</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"git@bitbucket.org:gsucd/programs-manager.git"</a:t>
            </a:r>
          </a:p>
          <a:p>
            <a:pPr lvl="0">
              <a:spcBef>
                <a:spcPts val="0"/>
              </a:spcBef>
              <a:buClr>
                <a:schemeClr val="dk1"/>
              </a:buClr>
              <a:buSzPct val="122222"/>
              <a:buFont typeface="Arial"/>
              <a:buNone/>
            </a:pPr>
            <a:r>
              <a:rPr b="1" lang="en" sz="900">
                <a:solidFill>
                  <a:srgbClr val="00800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"author"</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"UC Davis Graduate Studies"</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"license"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"ISC"</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"homepage"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"https://programs.gs.ucdavis.edu"</a:t>
            </a:r>
          </a:p>
          <a:p>
            <a:pPr lvl="0" rtl="0">
              <a:spcBef>
                <a:spcPts val="0"/>
              </a:spcBef>
              <a:buNone/>
            </a:pPr>
            <a:r>
              <a:rPr b="1" lang="en" sz="900">
                <a:solidFill>
                  <a:srgbClr val="00800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indent="-69850" lvl="0" mar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None/>
            </a:pPr>
            <a:r>
              <a:t/>
            </a:r>
            <a:endParaRPr sz="900">
              <a:solidFill>
                <a:schemeClr val="dk1"/>
              </a:solidFill>
              <a:highlight>
                <a:srgbClr val="FFFFFF"/>
              </a:highlight>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Why Node?</a:t>
            </a:r>
          </a:p>
        </p:txBody>
      </p:sp>
      <p:sp>
        <p:nvSpPr>
          <p:cNvPr id="257" name="Shape 257"/>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JavaScript/TypeScript on the server</a:t>
            </a:r>
          </a:p>
          <a:p>
            <a:pPr indent="-228600" lvl="0" marL="457200" rtl="0">
              <a:spcBef>
                <a:spcPts val="0"/>
              </a:spcBef>
              <a:buChar char="●"/>
            </a:pPr>
            <a:r>
              <a:rPr lang="en"/>
              <a:t>Super simple web server and routing setup</a:t>
            </a:r>
          </a:p>
          <a:p>
            <a:pPr indent="-228600" lvl="0" marL="457200" rtl="0">
              <a:spcBef>
                <a:spcPts val="0"/>
              </a:spcBef>
              <a:buChar char="●"/>
            </a:pPr>
            <a:r>
              <a:rPr lang="en"/>
              <a:t>Fast</a:t>
            </a:r>
          </a:p>
          <a:p>
            <a:pPr indent="-228600" lvl="0" marL="457200" rtl="0">
              <a:spcBef>
                <a:spcPts val="0"/>
              </a:spcBef>
              <a:buChar char="●"/>
            </a:pPr>
            <a:r>
              <a:rPr lang="en"/>
              <a:t>One of the fastest growing ecosystems</a:t>
            </a:r>
          </a:p>
          <a:p>
            <a:pPr indent="-228600" lvl="0" marL="457200">
              <a:spcBef>
                <a:spcPts val="0"/>
              </a:spcBef>
              <a:buChar char="●"/>
            </a:pPr>
            <a:r>
              <a:rPr lang="en"/>
              <a:t>Huge npm repository of open source libraries</a:t>
            </a:r>
          </a:p>
        </p:txBody>
      </p:sp>
      <p:pic>
        <p:nvPicPr>
          <p:cNvPr id="258" name="Shape 258"/>
          <p:cNvPicPr preferRelativeResize="0"/>
          <p:nvPr/>
        </p:nvPicPr>
        <p:blipFill>
          <a:blip r:embed="rId3">
            <a:alphaModFix/>
          </a:blip>
          <a:stretch>
            <a:fillRect/>
          </a:stretch>
        </p:blipFill>
        <p:spPr>
          <a:xfrm>
            <a:off x="6360150" y="104425"/>
            <a:ext cx="1412550" cy="1412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Graduate Studies Background</a:t>
            </a:r>
          </a:p>
        </p:txBody>
      </p:sp>
      <p:sp>
        <p:nvSpPr>
          <p:cNvPr id="102" name="Shape 102"/>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0" lvl="0" marL="0" rtl="0">
              <a:spcBef>
                <a:spcPts val="0"/>
              </a:spcBef>
              <a:buNone/>
            </a:pPr>
            <a:r>
              <a:rPr lang="en"/>
              <a:t>2012</a:t>
            </a:r>
          </a:p>
          <a:p>
            <a:pPr indent="-228600" lvl="0" marL="457200" rtl="0">
              <a:spcBef>
                <a:spcPts val="0"/>
              </a:spcBef>
              <a:buChar char="●"/>
            </a:pPr>
            <a:r>
              <a:rPr lang="en"/>
              <a:t>Single monolithic ColdFusion website</a:t>
            </a:r>
          </a:p>
          <a:p>
            <a:pPr indent="-228600" lvl="0" marL="457200" rtl="0">
              <a:spcBef>
                <a:spcPts val="0"/>
              </a:spcBef>
              <a:buChar char="●"/>
            </a:pPr>
            <a:r>
              <a:rPr lang="en"/>
              <a:t>Almost no client side JavaScript</a:t>
            </a:r>
          </a:p>
          <a:p>
            <a:pPr indent="-228600" lvl="0" marL="457200" rtl="0">
              <a:spcBef>
                <a:spcPts val="0"/>
              </a:spcBef>
              <a:buChar char="●"/>
            </a:pPr>
            <a:r>
              <a:rPr lang="en"/>
              <a:t>MySQL and 2 Oracle DBs</a:t>
            </a:r>
          </a:p>
          <a:p>
            <a:pPr indent="-228600" lvl="0" marL="457200" rtl="0">
              <a:spcBef>
                <a:spcPts val="0"/>
              </a:spcBef>
              <a:buChar char="●"/>
            </a:pPr>
            <a:r>
              <a:rPr lang="en"/>
              <a:t>Only prod environment</a:t>
            </a:r>
          </a:p>
          <a:p>
            <a:pPr indent="-228600" lvl="0" marL="457200" rtl="0">
              <a:spcBef>
                <a:spcPts val="0"/>
              </a:spcBef>
              <a:buChar char="●"/>
            </a:pPr>
            <a:r>
              <a:rPr lang="en"/>
              <a:t>Campus Linux virtualization and other shared services</a:t>
            </a:r>
          </a:p>
          <a:p>
            <a:pPr indent="0" lvl="0" marL="0" rtl="0">
              <a:spcBef>
                <a:spcPts val="0"/>
              </a:spcBef>
              <a:buNone/>
            </a:pPr>
            <a:r>
              <a:t/>
            </a:r>
            <a:endParaRPr/>
          </a:p>
          <a:p>
            <a:pPr indent="0" lvl="0" marL="0" rtl="0">
              <a:spcBef>
                <a:spcPts val="0"/>
              </a:spcBef>
              <a:buNone/>
            </a:pPr>
            <a:r>
              <a:rPr lang="en"/>
              <a:t>2015</a:t>
            </a:r>
          </a:p>
          <a:p>
            <a:pPr indent="-228600" lvl="0" marL="457200" rtl="0">
              <a:spcBef>
                <a:spcPts val="0"/>
              </a:spcBef>
              <a:buChar char="●"/>
            </a:pPr>
            <a:r>
              <a:rPr lang="en"/>
              <a:t>Individual web apps running ColdFusion or Java + Spring</a:t>
            </a:r>
          </a:p>
          <a:p>
            <a:pPr indent="-228600" lvl="0" marL="457200" rtl="0">
              <a:spcBef>
                <a:spcPts val="0"/>
              </a:spcBef>
              <a:buChar char="●"/>
            </a:pPr>
            <a:r>
              <a:rPr lang="en"/>
              <a:t>Drupal CMS</a:t>
            </a:r>
          </a:p>
          <a:p>
            <a:pPr indent="-228600" lvl="0" marL="457200" rtl="0">
              <a:spcBef>
                <a:spcPts val="0"/>
              </a:spcBef>
              <a:buChar char="●"/>
            </a:pPr>
            <a:r>
              <a:rPr lang="en"/>
              <a:t>Client side JavaScript running either custom code, jQuery or Angular 1</a:t>
            </a:r>
          </a:p>
          <a:p>
            <a:pPr indent="-228600" lvl="0" marL="457200" rtl="0">
              <a:spcBef>
                <a:spcPts val="0"/>
              </a:spcBef>
              <a:buChar char="●"/>
            </a:pPr>
            <a:r>
              <a:rPr lang="en"/>
              <a:t>MySQL and 3 Oracle DBs</a:t>
            </a:r>
          </a:p>
          <a:p>
            <a:pPr indent="-228600" lvl="0" marL="457200" rtl="0">
              <a:spcBef>
                <a:spcPts val="0"/>
              </a:spcBef>
              <a:buChar char="●"/>
            </a:pPr>
            <a:r>
              <a:rPr lang="en"/>
              <a:t>l</a:t>
            </a:r>
            <a:r>
              <a:rPr lang="en"/>
              <a:t>ocal, test, CI and prod environments</a:t>
            </a:r>
          </a:p>
          <a:p>
            <a:pPr indent="-228600" lvl="0" marL="457200" rtl="0">
              <a:spcBef>
                <a:spcPts val="0"/>
              </a:spcBef>
              <a:buChar char="●"/>
            </a:pPr>
            <a:r>
              <a:rPr lang="en"/>
              <a:t>Campus Linux virtualization and other shared services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ORM in Node</a:t>
            </a:r>
          </a:p>
        </p:txBody>
      </p:sp>
      <p:sp>
        <p:nvSpPr>
          <p:cNvPr id="264" name="Shape 264"/>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Why not NoSQL?</a:t>
            </a:r>
          </a:p>
          <a:p>
            <a:pPr indent="-228600" lvl="1" marL="914400" rtl="0">
              <a:spcBef>
                <a:spcPts val="0"/>
              </a:spcBef>
              <a:buChar char="○"/>
            </a:pPr>
            <a:r>
              <a:rPr lang="en">
                <a:latin typeface="Garamond"/>
                <a:ea typeface="Garamond"/>
                <a:cs typeface="Garamond"/>
                <a:sym typeface="Garamond"/>
              </a:rPr>
              <a:t>Not enough time to evaluate completely</a:t>
            </a:r>
          </a:p>
          <a:p>
            <a:pPr indent="-228600" lvl="1" marL="914400" rtl="0">
              <a:spcBef>
                <a:spcPts val="0"/>
              </a:spcBef>
              <a:buFont typeface="Garamond"/>
              <a:buChar char="○"/>
            </a:pPr>
            <a:r>
              <a:rPr lang="en">
                <a:latin typeface="Garamond"/>
                <a:ea typeface="Garamond"/>
                <a:cs typeface="Garamond"/>
                <a:sym typeface="Garamond"/>
              </a:rPr>
              <a:t>Mongo DB is not managed by AWS requiring more sys admin work</a:t>
            </a:r>
          </a:p>
          <a:p>
            <a:pPr indent="-228600" lvl="1" marL="914400" rtl="0">
              <a:spcBef>
                <a:spcPts val="0"/>
              </a:spcBef>
              <a:buFont typeface="Garamond"/>
              <a:buChar char="○"/>
            </a:pPr>
            <a:r>
              <a:rPr lang="en">
                <a:latin typeface="Garamond"/>
                <a:ea typeface="Garamond"/>
                <a:cs typeface="Garamond"/>
                <a:sym typeface="Garamond"/>
              </a:rPr>
              <a:t>AWS Dynamo DB has almost no npm modules and a tiny community</a:t>
            </a:r>
          </a:p>
          <a:p>
            <a:pPr indent="-228600" lvl="1" marL="914400" rtl="0">
              <a:spcBef>
                <a:spcPts val="0"/>
              </a:spcBef>
              <a:buFont typeface="Garamond"/>
              <a:buChar char="○"/>
            </a:pPr>
            <a:r>
              <a:rPr lang="en">
                <a:latin typeface="Garamond"/>
                <a:ea typeface="Garamond"/>
                <a:cs typeface="Garamond"/>
                <a:sym typeface="Garamond"/>
              </a:rPr>
              <a:t>Not enough time for Postgres JSONB (next project though)</a:t>
            </a:r>
          </a:p>
          <a:p>
            <a:pPr indent="-228600" lvl="0" marL="457200" rtl="0">
              <a:spcBef>
                <a:spcPts val="0"/>
              </a:spcBef>
              <a:buFont typeface="Garamond"/>
              <a:buChar char="●"/>
            </a:pPr>
            <a:r>
              <a:rPr lang="en"/>
              <a:t>Why Postgres?</a:t>
            </a:r>
          </a:p>
          <a:p>
            <a:pPr indent="-228600" lvl="1" marL="914400" rtl="0">
              <a:spcBef>
                <a:spcPts val="0"/>
              </a:spcBef>
              <a:buFont typeface="Garamond"/>
              <a:buChar char="○"/>
            </a:pPr>
            <a:r>
              <a:rPr lang="en">
                <a:latin typeface="Garamond"/>
                <a:ea typeface="Garamond"/>
                <a:cs typeface="Garamond"/>
                <a:sym typeface="Garamond"/>
              </a:rPr>
              <a:t>Open Source</a:t>
            </a:r>
          </a:p>
          <a:p>
            <a:pPr indent="-228600" lvl="1" marL="914400" rtl="0">
              <a:spcBef>
                <a:spcPts val="0"/>
              </a:spcBef>
              <a:buFont typeface="Garamond"/>
              <a:buChar char="○"/>
            </a:pPr>
            <a:r>
              <a:rPr lang="en">
                <a:latin typeface="Garamond"/>
                <a:ea typeface="Garamond"/>
                <a:cs typeface="Garamond"/>
                <a:sym typeface="Garamond"/>
              </a:rPr>
              <a:t>Cheap</a:t>
            </a:r>
          </a:p>
          <a:p>
            <a:pPr indent="-228600" lvl="1" marL="914400" rtl="0">
              <a:spcBef>
                <a:spcPts val="0"/>
              </a:spcBef>
              <a:buFont typeface="Garamond"/>
              <a:buChar char="○"/>
            </a:pPr>
            <a:r>
              <a:rPr lang="en">
                <a:latin typeface="Garamond"/>
                <a:ea typeface="Garamond"/>
                <a:cs typeface="Garamond"/>
                <a:sym typeface="Garamond"/>
              </a:rPr>
              <a:t>Managed by AWS</a:t>
            </a:r>
          </a:p>
          <a:p>
            <a:pPr indent="-228600" lvl="1" marL="914400" rtl="0">
              <a:spcBef>
                <a:spcPts val="0"/>
              </a:spcBef>
              <a:buFont typeface="Garamond"/>
              <a:buChar char="○"/>
            </a:pPr>
            <a:r>
              <a:rPr lang="en">
                <a:latin typeface="Garamond"/>
                <a:ea typeface="Garamond"/>
                <a:cs typeface="Garamond"/>
                <a:sym typeface="Garamond"/>
              </a:rPr>
              <a:t>Good support for JavaScript</a:t>
            </a:r>
          </a:p>
          <a:p>
            <a:pPr indent="-228600" lvl="1" marL="914400" rtl="0">
              <a:spcBef>
                <a:spcPts val="0"/>
              </a:spcBef>
              <a:buFont typeface="Garamond"/>
              <a:buChar char="○"/>
            </a:pPr>
            <a:r>
              <a:rPr lang="en">
                <a:latin typeface="Garamond"/>
                <a:ea typeface="Garamond"/>
                <a:cs typeface="Garamond"/>
                <a:sym typeface="Garamond"/>
              </a:rPr>
              <a:t>More robust, standard compliant and closer to Oracle syntax than MySQL</a:t>
            </a:r>
          </a:p>
          <a:p>
            <a:pPr indent="-228600" lvl="1" marL="914400" rtl="0">
              <a:spcBef>
                <a:spcPts val="0"/>
              </a:spcBef>
              <a:buFont typeface="Garamond"/>
              <a:buChar char="○"/>
            </a:pPr>
            <a:r>
              <a:rPr lang="en">
                <a:latin typeface="Garamond"/>
                <a:ea typeface="Garamond"/>
                <a:cs typeface="Garamond"/>
                <a:sym typeface="Garamond"/>
              </a:rPr>
              <a:t>JSON query and indexing support</a:t>
            </a:r>
          </a:p>
          <a:p>
            <a:pPr indent="-228600" lvl="0" marL="457200" rtl="0">
              <a:spcBef>
                <a:spcPts val="0"/>
              </a:spcBef>
              <a:buFont typeface="Garamond"/>
              <a:buChar char="●"/>
            </a:pPr>
            <a:r>
              <a:rPr lang="en"/>
              <a:t>Why Bookshelf.js?</a:t>
            </a:r>
          </a:p>
          <a:p>
            <a:pPr indent="-228600" lvl="1" marL="914400" rtl="0">
              <a:spcBef>
                <a:spcPts val="0"/>
              </a:spcBef>
              <a:buFont typeface="Garamond"/>
              <a:buChar char="○"/>
            </a:pPr>
            <a:r>
              <a:rPr lang="en">
                <a:latin typeface="Garamond"/>
                <a:ea typeface="Garamond"/>
                <a:cs typeface="Garamond"/>
                <a:sym typeface="Garamond"/>
              </a:rPr>
              <a:t>2nd biggest ORM</a:t>
            </a:r>
          </a:p>
          <a:p>
            <a:pPr indent="-228600" lvl="1" marL="914400" rtl="0">
              <a:spcBef>
                <a:spcPts val="0"/>
              </a:spcBef>
              <a:buFont typeface="Garamond"/>
              <a:buChar char="○"/>
            </a:pPr>
            <a:r>
              <a:rPr lang="en">
                <a:latin typeface="Garamond"/>
                <a:ea typeface="Garamond"/>
                <a:cs typeface="Garamond"/>
                <a:sym typeface="Garamond"/>
              </a:rPr>
              <a:t>Allows dropping down to SQL since it is built on top of Knex.js</a:t>
            </a:r>
          </a:p>
          <a:p>
            <a:pPr indent="-228600" lvl="2" marL="1371600">
              <a:spcBef>
                <a:spcPts val="0"/>
              </a:spcBef>
              <a:buFont typeface="Garamond"/>
              <a:buChar char="■"/>
            </a:pPr>
            <a:r>
              <a:rPr lang="en">
                <a:latin typeface="Garamond"/>
                <a:ea typeface="Garamond"/>
                <a:cs typeface="Garamond"/>
                <a:sym typeface="Garamond"/>
              </a:rPr>
              <a:t>Knex had really good reviews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ORM and TypeScript</a:t>
            </a:r>
          </a:p>
        </p:txBody>
      </p:sp>
      <p:sp>
        <p:nvSpPr>
          <p:cNvPr id="270" name="Shape 270"/>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Bookshelf.js (and most ORMs) don’t work well with TypeScript</a:t>
            </a:r>
          </a:p>
          <a:p>
            <a:pPr indent="-228600" lvl="1" marL="914400" rtl="0">
              <a:spcBef>
                <a:spcPts val="0"/>
              </a:spcBef>
              <a:buFont typeface="Garamond"/>
              <a:buChar char="○"/>
            </a:pPr>
            <a:r>
              <a:rPr lang="en">
                <a:latin typeface="Garamond"/>
                <a:ea typeface="Garamond"/>
                <a:cs typeface="Garamond"/>
                <a:sym typeface="Garamond"/>
              </a:rPr>
              <a:t>ES5 syntax</a:t>
            </a:r>
          </a:p>
          <a:p>
            <a:pPr indent="-228600" lvl="1" marL="914400" rtl="0">
              <a:spcBef>
                <a:spcPts val="0"/>
              </a:spcBef>
              <a:buFont typeface="Garamond"/>
              <a:buChar char="○"/>
            </a:pPr>
            <a:r>
              <a:rPr lang="en">
                <a:latin typeface="Garamond"/>
                <a:ea typeface="Garamond"/>
                <a:cs typeface="Garamond"/>
                <a:sym typeface="Garamond"/>
              </a:rPr>
              <a:t>Runtime object and property generation</a:t>
            </a:r>
          </a:p>
          <a:p>
            <a:pPr indent="-228600" lvl="0" marL="457200" rtl="0">
              <a:spcBef>
                <a:spcPts val="0"/>
              </a:spcBef>
              <a:buChar char="●"/>
            </a:pPr>
            <a:r>
              <a:rPr lang="en"/>
              <a:t>We built a custom ORM wrapper using TypeScript decorators</a:t>
            </a:r>
          </a:p>
          <a:p>
            <a:pPr indent="-228600" lvl="1" marL="914400" rtl="0">
              <a:spcBef>
                <a:spcPts val="0"/>
              </a:spcBef>
              <a:buFont typeface="Garamond"/>
              <a:buChar char="○"/>
            </a:pPr>
            <a:r>
              <a:rPr lang="en">
                <a:latin typeface="Garamond"/>
                <a:ea typeface="Garamond"/>
                <a:cs typeface="Garamond"/>
                <a:sym typeface="Garamond"/>
              </a:rPr>
              <a:t>Inspired by Java Hibernate annotations</a:t>
            </a:r>
          </a:p>
          <a:p>
            <a:pPr indent="-228600" lvl="1" marL="914400" rtl="0">
              <a:spcBef>
                <a:spcPts val="0"/>
              </a:spcBef>
              <a:buFont typeface="Garamond"/>
              <a:buChar char="○"/>
            </a:pPr>
            <a:r>
              <a:rPr lang="en">
                <a:latin typeface="Garamond"/>
                <a:ea typeface="Garamond"/>
                <a:cs typeface="Garamond"/>
                <a:sym typeface="Garamond"/>
              </a:rPr>
              <a:t>We want to publish this wrapper to npm, but haven’t had time</a:t>
            </a:r>
          </a:p>
          <a:p>
            <a:pPr indent="-228600" lvl="0" marL="457200" rtl="0">
              <a:spcBef>
                <a:spcPts val="0"/>
              </a:spcBef>
              <a:buFont typeface="Garamond"/>
              <a:buChar char="●"/>
            </a:pPr>
            <a:r>
              <a:rPr lang="en"/>
              <a:t>Advantages of Bookshelf.js</a:t>
            </a:r>
          </a:p>
          <a:p>
            <a:pPr indent="-317500" lvl="1" marL="914400" marR="0" rtl="0" algn="l">
              <a:lnSpc>
                <a:spcPct val="100000"/>
              </a:lnSpc>
              <a:spcBef>
                <a:spcPts val="360"/>
              </a:spcBef>
              <a:spcAft>
                <a:spcPts val="0"/>
              </a:spcAft>
              <a:buClr>
                <a:schemeClr val="dk2"/>
              </a:buClr>
              <a:buSzPct val="77777"/>
              <a:buFont typeface="Garamond"/>
              <a:buChar char="○"/>
            </a:pPr>
            <a:r>
              <a:rPr lang="en">
                <a:latin typeface="Garamond"/>
                <a:ea typeface="Garamond"/>
                <a:cs typeface="Garamond"/>
                <a:sym typeface="Garamond"/>
              </a:rPr>
              <a:t>Promises instead of callbacks</a:t>
            </a:r>
          </a:p>
          <a:p>
            <a:pPr indent="-228600" lvl="1" marL="914400" marR="0" rtl="0" algn="l">
              <a:lnSpc>
                <a:spcPct val="100000"/>
              </a:lnSpc>
              <a:spcBef>
                <a:spcPts val="360"/>
              </a:spcBef>
              <a:spcAft>
                <a:spcPts val="0"/>
              </a:spcAft>
              <a:buFont typeface="Garamond"/>
              <a:buChar char="○"/>
            </a:pPr>
            <a:r>
              <a:rPr lang="en">
                <a:latin typeface="Garamond"/>
                <a:ea typeface="Garamond"/>
                <a:cs typeface="Garamond"/>
                <a:sym typeface="Garamond"/>
              </a:rPr>
              <a:t>Transaction support</a:t>
            </a:r>
          </a:p>
          <a:p>
            <a:pPr indent="-228600" lvl="1" marL="914400" marR="0" rtl="0" algn="l">
              <a:lnSpc>
                <a:spcPct val="100000"/>
              </a:lnSpc>
              <a:spcBef>
                <a:spcPts val="360"/>
              </a:spcBef>
              <a:spcAft>
                <a:spcPts val="0"/>
              </a:spcAft>
              <a:buFont typeface="Garamond"/>
              <a:buChar char="○"/>
            </a:pPr>
            <a:r>
              <a:rPr lang="en">
                <a:latin typeface="Garamond"/>
                <a:ea typeface="Garamond"/>
                <a:cs typeface="Garamond"/>
                <a:sym typeface="Garamond"/>
              </a:rPr>
              <a:t>Easy to read source code</a:t>
            </a:r>
          </a:p>
          <a:p>
            <a:pPr indent="-228600" lvl="1" marL="914400" marR="0" rtl="0" algn="l">
              <a:lnSpc>
                <a:spcPct val="100000"/>
              </a:lnSpc>
              <a:spcBef>
                <a:spcPts val="360"/>
              </a:spcBef>
              <a:spcAft>
                <a:spcPts val="0"/>
              </a:spcAft>
              <a:buFont typeface="Garamond"/>
              <a:buChar char="○"/>
            </a:pPr>
            <a:r>
              <a:rPr lang="en">
                <a:latin typeface="Garamond"/>
                <a:ea typeface="Garamond"/>
                <a:cs typeface="Garamond"/>
                <a:sym typeface="Garamond"/>
              </a:rPr>
              <a:t>Eager fetching for child objects</a:t>
            </a:r>
          </a:p>
          <a:p>
            <a:pPr indent="-228600" lvl="1" marL="914400" marR="0" rtl="0" algn="l">
              <a:lnSpc>
                <a:spcPct val="100000"/>
              </a:lnSpc>
              <a:spcBef>
                <a:spcPts val="360"/>
              </a:spcBef>
              <a:spcAft>
                <a:spcPts val="0"/>
              </a:spcAft>
              <a:buFont typeface="Garamond"/>
              <a:buChar char="○"/>
            </a:pPr>
            <a:r>
              <a:rPr lang="en">
                <a:latin typeface="Garamond"/>
                <a:ea typeface="Garamond"/>
                <a:cs typeface="Garamond"/>
                <a:sym typeface="Garamond"/>
              </a:rPr>
              <a:t>Debugging support for SQL statements</a:t>
            </a:r>
          </a:p>
          <a:p>
            <a:pPr indent="-228600" lvl="1" marL="914400" marR="0" rtl="0" algn="l">
              <a:lnSpc>
                <a:spcPct val="100000"/>
              </a:lnSpc>
              <a:spcBef>
                <a:spcPts val="360"/>
              </a:spcBef>
              <a:spcAft>
                <a:spcPts val="0"/>
              </a:spcAft>
              <a:buFont typeface="Garamond"/>
              <a:buChar char="○"/>
            </a:pPr>
            <a:r>
              <a:rPr lang="en">
                <a:latin typeface="Garamond"/>
                <a:ea typeface="Garamond"/>
                <a:cs typeface="Garamond"/>
                <a:sym typeface="Garamond"/>
              </a:rPr>
              <a:t>Migration and seeding support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TypeScript @Decorators</a:t>
            </a:r>
          </a:p>
        </p:txBody>
      </p:sp>
      <p:sp>
        <p:nvSpPr>
          <p:cNvPr id="276" name="Shape 276"/>
          <p:cNvSpPr txBox="1"/>
          <p:nvPr>
            <p:ph idx="1" type="body"/>
          </p:nvPr>
        </p:nvSpPr>
        <p:spPr>
          <a:xfrm>
            <a:off x="443700" y="1740300"/>
            <a:ext cx="8256600" cy="2643300"/>
          </a:xfrm>
          <a:prstGeom prst="rect">
            <a:avLst/>
          </a:prstGeom>
          <a:solidFill>
            <a:srgbClr val="FFFFFF"/>
          </a:solidFill>
        </p:spPr>
        <p:txBody>
          <a:bodyPr anchorCtr="0" anchor="t" bIns="91425" lIns="91425" rIns="91425" tIns="91425">
            <a:noAutofit/>
          </a:bodyPr>
          <a:lstStyle/>
          <a:p>
            <a:pPr lvl="0" rtl="0">
              <a:spcBef>
                <a:spcPts val="0"/>
              </a:spcBef>
              <a:buNone/>
            </a:pPr>
            <a:r>
              <a:rPr lang="en" sz="900">
                <a:solidFill>
                  <a:schemeClr val="dk1"/>
                </a:solidFill>
                <a:highlight>
                  <a:srgbClr val="FFFFFF"/>
                </a:highlight>
                <a:latin typeface="Courier New"/>
                <a:ea typeface="Courier New"/>
                <a:cs typeface="Courier New"/>
                <a:sym typeface="Courier New"/>
              </a:rPr>
              <a:t>@</a:t>
            </a:r>
            <a:r>
              <a:rPr i="1" lang="en" sz="900">
                <a:solidFill>
                  <a:schemeClr val="dk1"/>
                </a:solidFill>
                <a:highlight>
                  <a:srgbClr val="FFFFFF"/>
                </a:highlight>
                <a:latin typeface="Courier New"/>
                <a:ea typeface="Courier New"/>
                <a:cs typeface="Courier New"/>
                <a:sym typeface="Courier New"/>
              </a:rPr>
              <a:t>Model</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DeadlineModel </a:t>
            </a:r>
            <a:r>
              <a:rPr b="1" lang="en" sz="900">
                <a:solidFill>
                  <a:srgbClr val="000080"/>
                </a:solidFill>
                <a:highlight>
                  <a:srgbClr val="FFFFFF"/>
                </a:highlight>
                <a:latin typeface="Courier New"/>
                <a:ea typeface="Courier New"/>
                <a:cs typeface="Courier New"/>
                <a:sym typeface="Courier New"/>
              </a:rPr>
              <a:t>extends </a:t>
            </a:r>
            <a:r>
              <a:rPr lang="en" sz="900">
                <a:solidFill>
                  <a:schemeClr val="dk1"/>
                </a:solidFill>
                <a:highlight>
                  <a:srgbClr val="FFFFFF"/>
                </a:highlight>
                <a:latin typeface="Courier New"/>
                <a:ea typeface="Courier New"/>
                <a:cs typeface="Courier New"/>
                <a:sym typeface="Courier New"/>
              </a:rPr>
              <a:t>BaseModel&lt;DeadlineModel&gt; </a:t>
            </a:r>
            <a:r>
              <a:rPr b="1" lang="en" sz="900">
                <a:solidFill>
                  <a:srgbClr val="000080"/>
                </a:solidFill>
                <a:highlight>
                  <a:srgbClr val="FFFFFF"/>
                </a:highlight>
                <a:latin typeface="Courier New"/>
                <a:ea typeface="Courier New"/>
                <a:cs typeface="Courier New"/>
                <a:sym typeface="Courier New"/>
              </a:rPr>
              <a:t>implements </a:t>
            </a:r>
            <a:r>
              <a:rPr lang="en" sz="900">
                <a:solidFill>
                  <a:schemeClr val="dk1"/>
                </a:solidFill>
                <a:highlight>
                  <a:srgbClr val="FFFFFF"/>
                </a:highlight>
                <a:latin typeface="Courier New"/>
                <a:ea typeface="Courier New"/>
                <a:cs typeface="Courier New"/>
                <a:sym typeface="Courier New"/>
              </a:rPr>
              <a:t>Deadline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Id</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id</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month</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day</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Virtual</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get </a:t>
            </a:r>
            <a:r>
              <a:rPr lang="en" sz="900">
                <a:solidFill>
                  <a:srgbClr val="7A7A43"/>
                </a:solidFill>
                <a:highlight>
                  <a:srgbClr val="FFFFFF"/>
                </a:highlight>
                <a:latin typeface="Courier New"/>
                <a:ea typeface="Courier New"/>
                <a:cs typeface="Courier New"/>
                <a:sym typeface="Courier New"/>
              </a:rPr>
              <a:t>date</a:t>
            </a:r>
            <a:r>
              <a:rPr lang="en" sz="900">
                <a:solidFill>
                  <a:schemeClr val="dk1"/>
                </a:solidFill>
                <a:highlight>
                  <a:srgbClr val="FFFFFF"/>
                </a:highlight>
                <a:latin typeface="Courier New"/>
                <a:ea typeface="Courier New"/>
                <a:cs typeface="Courier New"/>
                <a:sym typeface="Courier New"/>
              </a:rPr>
              <a:t>(): Date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return </a:t>
            </a:r>
            <a:r>
              <a:rPr i="1" lang="en" sz="900">
                <a:solidFill>
                  <a:schemeClr val="dk1"/>
                </a:solidFill>
                <a:highlight>
                  <a:srgbClr val="FFFFFF"/>
                </a:highlight>
                <a:latin typeface="Courier New"/>
                <a:ea typeface="Courier New"/>
                <a:cs typeface="Courier New"/>
                <a:sym typeface="Courier New"/>
              </a:rPr>
              <a:t>deadlineDateFromMonthAndDay</a:t>
            </a:r>
            <a:r>
              <a:rPr lang="en" sz="900">
                <a:solidFill>
                  <a:schemeClr val="dk1"/>
                </a:solidFill>
                <a:highlight>
                  <a:srgbClr val="FFFFFF"/>
                </a:highlight>
                <a:latin typeface="Courier New"/>
                <a:ea typeface="Courier New"/>
                <a:cs typeface="Courier New"/>
                <a:sym typeface="Courier New"/>
              </a:rPr>
              <a:t>(</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month</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day</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BelongsTo</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'ProgramModel'</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program</a:t>
            </a:r>
            <a:r>
              <a:rPr lang="en" sz="900">
                <a:solidFill>
                  <a:schemeClr val="dk1"/>
                </a:solidFill>
                <a:highlight>
                  <a:srgbClr val="FFFFFF"/>
                </a:highlight>
                <a:latin typeface="Courier New"/>
                <a:ea typeface="Courier New"/>
                <a:cs typeface="Courier New"/>
                <a:sym typeface="Courier New"/>
              </a:rPr>
              <a:t>: Program;</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BelongsTo</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'DeadlineTypeModel'</a:t>
            </a:r>
            <a:r>
              <a:rPr lang="en" sz="900">
                <a:solidFill>
                  <a:schemeClr val="dk1"/>
                </a:solidFill>
                <a:highlight>
                  <a:srgbClr val="FFFFFF"/>
                </a:highlight>
                <a:latin typeface="Courier New"/>
                <a:ea typeface="Courier New"/>
                <a:cs typeface="Courier New"/>
                <a:sym typeface="Courier New"/>
              </a:rPr>
              <a:t>, { </a:t>
            </a:r>
            <a:r>
              <a:rPr b="1" lang="en" sz="900">
                <a:solidFill>
                  <a:srgbClr val="660E7A"/>
                </a:solidFill>
                <a:highlight>
                  <a:srgbClr val="FFFFFF"/>
                </a:highlight>
                <a:latin typeface="Courier New"/>
                <a:ea typeface="Courier New"/>
                <a:cs typeface="Courier New"/>
                <a:sym typeface="Courier New"/>
              </a:rPr>
              <a:t>foreignKey</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'deadline_type' </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deadlineType</a:t>
            </a:r>
            <a:r>
              <a:rPr lang="en" sz="900">
                <a:solidFill>
                  <a:schemeClr val="dk1"/>
                </a:solidFill>
                <a:highlight>
                  <a:srgbClr val="FFFFFF"/>
                </a:highlight>
                <a:latin typeface="Courier New"/>
                <a:ea typeface="Courier New"/>
                <a:cs typeface="Courier New"/>
                <a:sym typeface="Courier New"/>
              </a:rPr>
              <a:t>: DeadlineType;</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Class @Decorators</a:t>
            </a:r>
          </a:p>
        </p:txBody>
      </p:sp>
      <p:sp>
        <p:nvSpPr>
          <p:cNvPr id="282" name="Shape 282"/>
          <p:cNvSpPr txBox="1"/>
          <p:nvPr/>
        </p:nvSpPr>
        <p:spPr>
          <a:xfrm>
            <a:off x="457200" y="1739100"/>
            <a:ext cx="8086200" cy="3379800"/>
          </a:xfrm>
          <a:prstGeom prst="rect">
            <a:avLst/>
          </a:prstGeom>
          <a:solidFill>
            <a:srgbClr val="FFFFFF"/>
          </a:solidFill>
          <a:ln>
            <a:noFill/>
          </a:ln>
        </p:spPr>
        <p:txBody>
          <a:bodyPr anchorCtr="0" anchor="t" bIns="91425" lIns="91425" rIns="91425" tIns="91425">
            <a:noAutofit/>
          </a:bodyPr>
          <a:lstStyle/>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export function </a:t>
            </a:r>
            <a:r>
              <a:rPr i="1" lang="en" sz="900">
                <a:solidFill>
                  <a:schemeClr val="dk1"/>
                </a:solidFill>
                <a:highlight>
                  <a:srgbClr val="FFFFFF"/>
                </a:highlight>
                <a:latin typeface="Courier New"/>
                <a:ea typeface="Courier New"/>
                <a:cs typeface="Courier New"/>
                <a:sym typeface="Courier New"/>
              </a:rPr>
              <a:t>Model</a:t>
            </a:r>
            <a:r>
              <a:rPr lang="en" sz="900">
                <a:solidFill>
                  <a:schemeClr val="dk1"/>
                </a:solidFill>
                <a:highlight>
                  <a:srgbClr val="FFFFFF"/>
                </a:highlight>
                <a:latin typeface="Courier New"/>
                <a:ea typeface="Courier New"/>
                <a:cs typeface="Courier New"/>
                <a:sym typeface="Courier New"/>
              </a:rPr>
              <a:t>&lt;T </a:t>
            </a:r>
            <a:r>
              <a:rPr b="1" lang="en" sz="900">
                <a:solidFill>
                  <a:srgbClr val="000080"/>
                </a:solidFill>
                <a:highlight>
                  <a:srgbClr val="FFFFFF"/>
                </a:highlight>
                <a:latin typeface="Courier New"/>
                <a:ea typeface="Courier New"/>
                <a:cs typeface="Courier New"/>
                <a:sym typeface="Courier New"/>
              </a:rPr>
              <a:t>extends typeof </a:t>
            </a:r>
            <a:r>
              <a:rPr lang="en" sz="900">
                <a:solidFill>
                  <a:schemeClr val="dk1"/>
                </a:solidFill>
                <a:highlight>
                  <a:srgbClr val="FFFFFF"/>
                </a:highlight>
                <a:latin typeface="Courier New"/>
                <a:ea typeface="Courier New"/>
                <a:cs typeface="Courier New"/>
                <a:sym typeface="Courier New"/>
              </a:rPr>
              <a:t>BaseModel&gt;(options?: ModelOptions)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return </a:t>
            </a:r>
            <a:r>
              <a:rPr lang="en" sz="900">
                <a:solidFill>
                  <a:schemeClr val="dk1"/>
                </a:solidFill>
                <a:highlight>
                  <a:srgbClr val="FFFFFF"/>
                </a:highlight>
                <a:latin typeface="Courier New"/>
                <a:ea typeface="Courier New"/>
                <a:cs typeface="Courier New"/>
                <a:sym typeface="Courier New"/>
              </a:rPr>
              <a:t>(clazz: T) =&gt;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BookshelfInstance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'model'</a:t>
            </a:r>
            <a:r>
              <a:rPr lang="en" sz="900">
                <a:solidFill>
                  <a:schemeClr val="dk1"/>
                </a:solidFill>
                <a:highlight>
                  <a:srgbClr val="FFFFFF"/>
                </a:highlight>
                <a:latin typeface="Courier New"/>
                <a:ea typeface="Courier New"/>
                <a:cs typeface="Courier New"/>
                <a:sym typeface="Courier New"/>
              </a:rPr>
              <a:t>](clazz.</a:t>
            </a:r>
            <a:r>
              <a:rPr b="1" lang="en" sz="900">
                <a:solidFill>
                  <a:srgbClr val="660E7A"/>
                </a:solidFill>
                <a:highlight>
                  <a:srgbClr val="FFFFFF"/>
                </a:highlight>
                <a:latin typeface="Courier New"/>
                <a:ea typeface="Courier New"/>
                <a:cs typeface="Courier New"/>
                <a:sym typeface="Courier New"/>
              </a:rPr>
              <a:t>name</a:t>
            </a:r>
            <a:r>
              <a:rPr lang="en" sz="900">
                <a:solidFill>
                  <a:schemeClr val="dk1"/>
                </a:solidFill>
                <a:highlight>
                  <a:srgbClr val="FFFFFF"/>
                </a:highlight>
                <a:latin typeface="Courier New"/>
                <a:ea typeface="Courier New"/>
                <a:cs typeface="Courier New"/>
                <a:sym typeface="Courier New"/>
              </a:rPr>
              <a:t>, clazz);</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const </a:t>
            </a:r>
            <a:r>
              <a:rPr lang="en" sz="900">
                <a:solidFill>
                  <a:srgbClr val="458383"/>
                </a:solidFill>
                <a:highlight>
                  <a:srgbClr val="FFFFFF"/>
                </a:highlight>
                <a:latin typeface="Courier New"/>
                <a:ea typeface="Courier New"/>
                <a:cs typeface="Courier New"/>
                <a:sym typeface="Courier New"/>
              </a:rPr>
              <a:t>tableNameProp </a:t>
            </a:r>
            <a:r>
              <a:rPr lang="en" sz="900">
                <a:solidFill>
                  <a:schemeClr val="dk1"/>
                </a:solidFill>
                <a:highlight>
                  <a:srgbClr val="FFFFFF"/>
                </a:highlight>
                <a:latin typeface="Courier New"/>
                <a:ea typeface="Courier New"/>
                <a:cs typeface="Courier New"/>
                <a:sym typeface="Courier New"/>
              </a:rPr>
              <a:t>= Object.getOwnPropertyDescriptor(clazz, </a:t>
            </a:r>
            <a:r>
              <a:rPr b="1" lang="en" sz="900">
                <a:solidFill>
                  <a:srgbClr val="008000"/>
                </a:solidFill>
                <a:highlight>
                  <a:srgbClr val="FFFFFF"/>
                </a:highlight>
                <a:latin typeface="Courier New"/>
                <a:ea typeface="Courier New"/>
                <a:cs typeface="Courier New"/>
                <a:sym typeface="Courier New"/>
              </a:rPr>
              <a:t>'tableName'</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if </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tableNameProp</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const </a:t>
            </a:r>
            <a:r>
              <a:rPr lang="en" sz="900">
                <a:solidFill>
                  <a:srgbClr val="458383"/>
                </a:solidFill>
                <a:highlight>
                  <a:srgbClr val="FFFFFF"/>
                </a:highlight>
                <a:latin typeface="Courier New"/>
                <a:ea typeface="Courier New"/>
                <a:cs typeface="Courier New"/>
                <a:sym typeface="Courier New"/>
              </a:rPr>
              <a:t>tableName </a:t>
            </a:r>
            <a:r>
              <a:rPr lang="en" sz="900">
                <a:solidFill>
                  <a:schemeClr val="dk1"/>
                </a:solidFill>
                <a:highlight>
                  <a:srgbClr val="FFFFFF"/>
                </a:highlight>
                <a:latin typeface="Courier New"/>
                <a:ea typeface="Courier New"/>
                <a:cs typeface="Courier New"/>
                <a:sym typeface="Courier New"/>
              </a:rPr>
              <a:t>= ( options &amp;&amp; options.</a:t>
            </a:r>
            <a:r>
              <a:rPr b="1" lang="en" sz="900">
                <a:solidFill>
                  <a:srgbClr val="660E7A"/>
                </a:solidFill>
                <a:highlight>
                  <a:srgbClr val="FFFFFF"/>
                </a:highlight>
                <a:latin typeface="Courier New"/>
                <a:ea typeface="Courier New"/>
                <a:cs typeface="Courier New"/>
                <a:sym typeface="Courier New"/>
              </a:rPr>
              <a:t>tableName </a:t>
            </a:r>
            <a:r>
              <a:rPr lang="en" sz="900">
                <a:solidFill>
                  <a:schemeClr val="dk1"/>
                </a:solidFill>
                <a:highlight>
                  <a:srgbClr val="FFFFFF"/>
                </a:highlight>
                <a:latin typeface="Courier New"/>
                <a:ea typeface="Courier New"/>
                <a:cs typeface="Courier New"/>
                <a:sym typeface="Courier New"/>
              </a:rPr>
              <a:t>) || clazz.</a:t>
            </a:r>
            <a:r>
              <a:rPr b="1" lang="en" sz="900">
                <a:solidFill>
                  <a:srgbClr val="660E7A"/>
                </a:solidFill>
                <a:highlight>
                  <a:srgbClr val="FFFFFF"/>
                </a:highlight>
                <a:latin typeface="Courier New"/>
                <a:ea typeface="Courier New"/>
                <a:cs typeface="Courier New"/>
                <a:sym typeface="Courier New"/>
              </a:rPr>
              <a:t>name</a:t>
            </a:r>
          </a:p>
          <a:p>
            <a:pPr lvl="0">
              <a:spcBef>
                <a:spcPts val="0"/>
              </a:spcBef>
              <a:buClr>
                <a:schemeClr val="dk1"/>
              </a:buClr>
              <a:buSzPct val="122222"/>
              <a:buFont typeface="Arial"/>
              <a:buNone/>
            </a:pPr>
            <a:r>
              <a:rPr b="1" lang="en" sz="900">
                <a:solidFill>
                  <a:srgbClr val="660E7A"/>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replace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'Model'</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replace</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snakeCaseRegExp</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'$1_$2'</a:t>
            </a:r>
            <a:r>
              <a:rPr lang="en" sz="900">
                <a:solidFill>
                  <a:schemeClr val="dk1"/>
                </a:solidFill>
                <a:highlight>
                  <a:srgbClr val="FFFFFF"/>
                </a:highlight>
                <a:latin typeface="Courier New"/>
                <a:ea typeface="Courier New"/>
                <a:cs typeface="Courier New"/>
                <a:sym typeface="Courier New"/>
              </a:rPr>
              <a:t>)  </a:t>
            </a:r>
            <a:r>
              <a:rPr i="1" lang="en" sz="900">
                <a:solidFill>
                  <a:srgbClr val="808080"/>
                </a:solidFill>
                <a:highlight>
                  <a:srgbClr val="FFFFFF"/>
                </a:highlight>
                <a:latin typeface="Courier New"/>
                <a:ea typeface="Courier New"/>
                <a:cs typeface="Courier New"/>
                <a:sym typeface="Courier New"/>
              </a:rPr>
              <a:t>// snake_case</a:t>
            </a:r>
          </a:p>
          <a:p>
            <a:pPr lvl="0">
              <a:spcBef>
                <a:spcPts val="0"/>
              </a:spcBef>
              <a:buClr>
                <a:schemeClr val="dk1"/>
              </a:buClr>
              <a:buSzPct val="122222"/>
              <a:buFont typeface="Arial"/>
              <a:buNone/>
            </a:pPr>
            <a:r>
              <a:rPr i="1" lang="en" sz="900">
                <a:solidFill>
                  <a:srgbClr val="80808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.toLowerCase();</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Object.defineProperty(clazz.</a:t>
            </a:r>
            <a:r>
              <a:rPr b="1" lang="en" sz="900">
                <a:solidFill>
                  <a:srgbClr val="660E7A"/>
                </a:solidFill>
                <a:highlight>
                  <a:srgbClr val="FFFFFF"/>
                </a:highlight>
                <a:latin typeface="Courier New"/>
                <a:ea typeface="Courier New"/>
                <a:cs typeface="Courier New"/>
                <a:sym typeface="Courier New"/>
              </a:rPr>
              <a:t>prototype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'tableName'</a:t>
            </a:r>
            <a:r>
              <a:rPr lang="en" sz="900">
                <a:solidFill>
                  <a:schemeClr val="dk1"/>
                </a:solidFill>
                <a:highlight>
                  <a:srgbClr val="FFFFFF"/>
                </a:highlight>
                <a:latin typeface="Courier New"/>
                <a:ea typeface="Courier New"/>
                <a:cs typeface="Courier New"/>
                <a:sym typeface="Courier New"/>
              </a:rPr>
              <a:t>, { </a:t>
            </a:r>
            <a:r>
              <a:rPr lang="en" sz="900">
                <a:solidFill>
                  <a:srgbClr val="7A7A43"/>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 () =&gt; </a:t>
            </a:r>
            <a:r>
              <a:rPr lang="en" sz="900">
                <a:solidFill>
                  <a:srgbClr val="458383"/>
                </a:solidFill>
                <a:highlight>
                  <a:srgbClr val="FFFFFF"/>
                </a:highlight>
                <a:latin typeface="Courier New"/>
                <a:ea typeface="Courier New"/>
                <a:cs typeface="Courier New"/>
                <a:sym typeface="Courier New"/>
              </a:rPr>
              <a:t>tableName </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if </a:t>
            </a:r>
            <a:r>
              <a:rPr lang="en" sz="900">
                <a:solidFill>
                  <a:schemeClr val="dk1"/>
                </a:solidFill>
                <a:highlight>
                  <a:srgbClr val="FFFFFF"/>
                </a:highlight>
                <a:latin typeface="Courier New"/>
                <a:ea typeface="Courier New"/>
                <a:cs typeface="Courier New"/>
                <a:sym typeface="Courier New"/>
              </a:rPr>
              <a:t>(!options || options.</a:t>
            </a:r>
            <a:r>
              <a:rPr b="1" lang="en" sz="900">
                <a:solidFill>
                  <a:srgbClr val="660E7A"/>
                </a:solidFill>
                <a:highlight>
                  <a:srgbClr val="FFFFFF"/>
                </a:highlight>
                <a:latin typeface="Courier New"/>
                <a:ea typeface="Courier New"/>
                <a:cs typeface="Courier New"/>
                <a:sym typeface="Courier New"/>
              </a:rPr>
              <a:t>hasTimestamps</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Object.defineProperty(clazz.</a:t>
            </a:r>
            <a:r>
              <a:rPr b="1" lang="en" sz="900">
                <a:solidFill>
                  <a:srgbClr val="660E7A"/>
                </a:solidFill>
                <a:highlight>
                  <a:srgbClr val="FFFFFF"/>
                </a:highlight>
                <a:latin typeface="Courier New"/>
                <a:ea typeface="Courier New"/>
                <a:cs typeface="Courier New"/>
                <a:sym typeface="Courier New"/>
              </a:rPr>
              <a:t>prototype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'hasTimestamps'</a:t>
            </a:r>
            <a:r>
              <a:rPr lang="en" sz="900">
                <a:solidFill>
                  <a:schemeClr val="dk1"/>
                </a:solidFill>
                <a:highlight>
                  <a:srgbClr val="FFFFFF"/>
                </a:highlight>
                <a:latin typeface="Courier New"/>
                <a:ea typeface="Courier New"/>
                <a:cs typeface="Courier New"/>
                <a:sym typeface="Courier New"/>
              </a:rPr>
              <a:t>, { </a:t>
            </a:r>
            <a:r>
              <a:rPr lang="en" sz="900">
                <a:solidFill>
                  <a:srgbClr val="7A7A43"/>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 () =&gt; [</a:t>
            </a:r>
            <a:r>
              <a:rPr b="1" lang="en" sz="900">
                <a:solidFill>
                  <a:srgbClr val="008000"/>
                </a:solidFill>
                <a:highlight>
                  <a:srgbClr val="FFFFFF"/>
                </a:highlight>
                <a:latin typeface="Courier New"/>
                <a:ea typeface="Courier New"/>
                <a:cs typeface="Courier New"/>
                <a:sym typeface="Courier New"/>
              </a:rPr>
              <a:t>'createdOn'</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'lastModifiedOn'</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if </a:t>
            </a:r>
            <a:r>
              <a:rPr lang="en" sz="900">
                <a:solidFill>
                  <a:schemeClr val="dk1"/>
                </a:solidFill>
                <a:highlight>
                  <a:srgbClr val="FFFFFF"/>
                </a:highlight>
                <a:latin typeface="Courier New"/>
                <a:ea typeface="Courier New"/>
                <a:cs typeface="Courier New"/>
                <a:sym typeface="Courier New"/>
              </a:rPr>
              <a:t>(clazz.</a:t>
            </a:r>
            <a:r>
              <a:rPr b="1" lang="en" sz="900">
                <a:solidFill>
                  <a:srgbClr val="660E7A"/>
                </a:solidFill>
                <a:highlight>
                  <a:srgbClr val="FFFFFF"/>
                </a:highlight>
                <a:latin typeface="Courier New"/>
                <a:ea typeface="Courier New"/>
                <a:cs typeface="Courier New"/>
                <a:sym typeface="Courier New"/>
              </a:rPr>
              <a:t>prototype</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clazz.</a:t>
            </a:r>
            <a:r>
              <a:rPr b="1" lang="en" sz="900">
                <a:solidFill>
                  <a:srgbClr val="660E7A"/>
                </a:solidFill>
                <a:highlight>
                  <a:srgbClr val="FFFFFF"/>
                </a:highlight>
                <a:latin typeface="Courier New"/>
                <a:ea typeface="Courier New"/>
                <a:cs typeface="Courier New"/>
                <a:sym typeface="Courier New"/>
              </a:rPr>
              <a:t>prototype</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propMetadata </a:t>
            </a:r>
            <a:r>
              <a:rPr lang="en" sz="900">
                <a:solidFill>
                  <a:schemeClr val="dk1"/>
                </a:solidFill>
                <a:highlight>
                  <a:srgbClr val="FFFFFF"/>
                </a:highlight>
                <a:latin typeface="Courier New"/>
                <a:ea typeface="Courier New"/>
                <a:cs typeface="Courier New"/>
                <a:sym typeface="Courier New"/>
              </a:rPr>
              <a:t>= </a:t>
            </a:r>
            <a:r>
              <a:rPr i="1" lang="en" sz="900">
                <a:solidFill>
                  <a:srgbClr val="660E7A"/>
                </a:solidFill>
                <a:highlight>
                  <a:srgbClr val="FFFFFF"/>
                </a:highlight>
                <a:latin typeface="Courier New"/>
                <a:ea typeface="Courier New"/>
                <a:cs typeface="Courier New"/>
                <a:sym typeface="Courier New"/>
              </a:rPr>
              <a:t>_cloneDeep</a:t>
            </a:r>
            <a:r>
              <a:rPr lang="en" sz="900">
                <a:solidFill>
                  <a:schemeClr val="dk1"/>
                </a:solidFill>
                <a:highlight>
                  <a:srgbClr val="FFFFFF"/>
                </a:highlight>
                <a:latin typeface="Courier New"/>
                <a:ea typeface="Courier New"/>
                <a:cs typeface="Courier New"/>
                <a:sym typeface="Courier New"/>
              </a:rPr>
              <a:t>(clazz.</a:t>
            </a:r>
            <a:r>
              <a:rPr b="1" lang="en" sz="900">
                <a:solidFill>
                  <a:srgbClr val="660E7A"/>
                </a:solidFill>
                <a:highlight>
                  <a:srgbClr val="FFFFFF"/>
                </a:highlight>
                <a:latin typeface="Courier New"/>
                <a:ea typeface="Courier New"/>
                <a:cs typeface="Courier New"/>
                <a:sym typeface="Courier New"/>
              </a:rPr>
              <a:t>prototype</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None/>
            </a:pPr>
            <a:r>
              <a:t/>
            </a:r>
            <a:endParaRPr/>
          </a:p>
        </p:txBody>
      </p:sp>
      <p:sp>
        <p:nvSpPr>
          <p:cNvPr id="283" name="Shape 283"/>
          <p:cNvSpPr txBox="1"/>
          <p:nvPr/>
        </p:nvSpPr>
        <p:spPr>
          <a:xfrm>
            <a:off x="636600" y="5237775"/>
            <a:ext cx="7136100" cy="1022100"/>
          </a:xfrm>
          <a:prstGeom prst="rect">
            <a:avLst/>
          </a:prstGeom>
          <a:noFill/>
          <a:ln>
            <a:noFill/>
          </a:ln>
        </p:spPr>
        <p:txBody>
          <a:bodyPr anchorCtr="0" anchor="t" bIns="91425" lIns="91425" rIns="91425" tIns="91425">
            <a:noAutofit/>
          </a:bodyPr>
          <a:lstStyle/>
          <a:p>
            <a:pPr lvl="0">
              <a:spcBef>
                <a:spcPts val="0"/>
              </a:spcBef>
              <a:buNone/>
            </a:pPr>
            <a:r>
              <a:rPr lang="en"/>
              <a:t>Class decorators get passed the constructor.</a:t>
            </a:r>
          </a:p>
          <a:p>
            <a:pPr lvl="0">
              <a:spcBef>
                <a:spcPts val="0"/>
              </a:spcBef>
              <a:buNone/>
            </a:pPr>
            <a:r>
              <a:t/>
            </a:r>
            <a:endParaRPr/>
          </a:p>
          <a:p>
            <a:pPr lvl="0">
              <a:spcBef>
                <a:spcPts val="0"/>
              </a:spcBef>
              <a:buClr>
                <a:schemeClr val="dk1"/>
              </a:buClr>
              <a:buFont typeface="Arial"/>
              <a:buNone/>
            </a:pPr>
            <a:r>
              <a:rPr lang="en">
                <a:solidFill>
                  <a:schemeClr val="dk1"/>
                </a:solidFill>
              </a:rPr>
              <a:t>Method/property decorators get passed the prototype, property key and the property descriptor (eg getter/setter, enumerable, reference to property).</a:t>
            </a:r>
          </a:p>
          <a:p>
            <a:pPr lvl="0">
              <a:spcBef>
                <a:spcPts val="0"/>
              </a:spcBef>
              <a:buClr>
                <a:schemeClr val="dk1"/>
              </a:buClr>
              <a:buFont typeface="Arial"/>
              <a:buNone/>
            </a:pPr>
            <a:r>
              <a:t/>
            </a:r>
            <a:endParaRPr>
              <a:solidFill>
                <a:schemeClr val="dk1"/>
              </a:solidFill>
            </a:endParaRPr>
          </a:p>
          <a:p>
            <a:pPr lvl="0">
              <a:spcBef>
                <a:spcPts val="0"/>
              </a:spcBef>
              <a:buClr>
                <a:schemeClr val="dk1"/>
              </a:buClr>
              <a:buFont typeface="Arial"/>
              <a:buNone/>
            </a:pPr>
            <a:r>
              <a:rPr lang="en">
                <a:solidFill>
                  <a:schemeClr val="dk1"/>
                </a:solidFill>
              </a:rPr>
              <a:t>We are using the </a:t>
            </a:r>
            <a:r>
              <a:rPr b="1" lang="en">
                <a:solidFill>
                  <a:schemeClr val="dk1"/>
                </a:solidFill>
              </a:rPr>
              <a:t>reflect-metadata</a:t>
            </a:r>
            <a:r>
              <a:rPr lang="en">
                <a:solidFill>
                  <a:schemeClr val="dk1"/>
                </a:solidFill>
              </a:rPr>
              <a:t> module to get the TypeScript typing information.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Express</a:t>
            </a:r>
          </a:p>
        </p:txBody>
      </p:sp>
      <p:sp>
        <p:nvSpPr>
          <p:cNvPr id="289" name="Shape 289"/>
          <p:cNvSpPr txBox="1"/>
          <p:nvPr/>
        </p:nvSpPr>
        <p:spPr>
          <a:xfrm>
            <a:off x="457200" y="1712250"/>
            <a:ext cx="8265300" cy="4975500"/>
          </a:xfrm>
          <a:prstGeom prst="rect">
            <a:avLst/>
          </a:prstGeom>
          <a:solidFill>
            <a:srgbClr val="FFFFFF"/>
          </a:solidFill>
          <a:ln>
            <a:noFill/>
          </a:ln>
        </p:spPr>
        <p:txBody>
          <a:bodyPr anchorCtr="0" anchor="t" bIns="91425" lIns="91425" rIns="91425" tIns="91425">
            <a:noAutofit/>
          </a:bodyPr>
          <a:lstStyle/>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const </a:t>
            </a:r>
            <a:r>
              <a:rPr lang="en" sz="900">
                <a:solidFill>
                  <a:srgbClr val="458383"/>
                </a:solidFill>
                <a:highlight>
                  <a:srgbClr val="FFFFFF"/>
                </a:highlight>
                <a:latin typeface="Courier New"/>
                <a:ea typeface="Courier New"/>
                <a:cs typeface="Courier New"/>
                <a:sym typeface="Courier New"/>
              </a:rPr>
              <a:t>app </a:t>
            </a:r>
            <a:r>
              <a:rPr lang="en" sz="900">
                <a:solidFill>
                  <a:schemeClr val="dk1"/>
                </a:solidFill>
                <a:highlight>
                  <a:srgbClr val="FFFFFF"/>
                </a:highlight>
                <a:latin typeface="Courier New"/>
                <a:ea typeface="Courier New"/>
                <a:cs typeface="Courier New"/>
                <a:sym typeface="Courier New"/>
              </a:rPr>
              <a:t>= express();</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set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'port'</a:t>
            </a:r>
            <a:r>
              <a:rPr lang="en" sz="900">
                <a:solidFill>
                  <a:schemeClr val="dk1"/>
                </a:solidFill>
                <a:highlight>
                  <a:srgbClr val="FFFFFF"/>
                </a:highlight>
                <a:latin typeface="Courier New"/>
                <a:ea typeface="Courier New"/>
                <a:cs typeface="Courier New"/>
                <a:sym typeface="Courier New"/>
              </a:rPr>
              <a:t>, </a:t>
            </a:r>
            <a:r>
              <a:rPr lang="en" sz="900">
                <a:solidFill>
                  <a:schemeClr val="dk1"/>
                </a:solidFill>
                <a:highlight>
                  <a:srgbClr val="E4E4FF"/>
                </a:highlight>
                <a:latin typeface="Courier New"/>
                <a:ea typeface="Courier New"/>
                <a:cs typeface="Courier New"/>
                <a:sym typeface="Courier New"/>
              </a:rPr>
              <a:t>process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env</a:t>
            </a:r>
            <a:r>
              <a:rPr lang="en" sz="900">
                <a:solidFill>
                  <a:schemeClr val="dk1"/>
                </a:solidFill>
                <a:highlight>
                  <a:srgbClr val="FFFFFF"/>
                </a:highlight>
                <a:latin typeface="Courier New"/>
                <a:ea typeface="Courier New"/>
                <a:cs typeface="Courier New"/>
                <a:sym typeface="Courier New"/>
              </a:rPr>
              <a:t>.PORT || </a:t>
            </a:r>
            <a:r>
              <a:rPr lang="en" sz="900">
                <a:solidFill>
                  <a:srgbClr val="0000FF"/>
                </a:solidFill>
                <a:highlight>
                  <a:srgbClr val="FFFFFF"/>
                </a:highlight>
                <a:latin typeface="Courier New"/>
                <a:ea typeface="Courier New"/>
                <a:cs typeface="Courier New"/>
                <a:sym typeface="Courier New"/>
              </a:rPr>
              <a:t>3000</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set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'views'</a:t>
            </a:r>
            <a:r>
              <a:rPr lang="en" sz="900">
                <a:solidFill>
                  <a:schemeClr val="dk1"/>
                </a:solidFill>
                <a:highlight>
                  <a:srgbClr val="FFFFFF"/>
                </a:highlight>
                <a:latin typeface="Courier New"/>
                <a:ea typeface="Courier New"/>
                <a:cs typeface="Courier New"/>
                <a:sym typeface="Courier New"/>
              </a:rPr>
              <a:t>, path.</a:t>
            </a:r>
            <a:r>
              <a:rPr i="1" lang="en" sz="900">
                <a:solidFill>
                  <a:schemeClr val="dk1"/>
                </a:solidFill>
                <a:highlight>
                  <a:srgbClr val="FFFFFF"/>
                </a:highlight>
                <a:latin typeface="Courier New"/>
                <a:ea typeface="Courier New"/>
                <a:cs typeface="Courier New"/>
                <a:sym typeface="Courier New"/>
              </a:rPr>
              <a:t>join</a:t>
            </a:r>
            <a:r>
              <a:rPr lang="en" sz="900">
                <a:solidFill>
                  <a:schemeClr val="dk1"/>
                </a:solidFill>
                <a:highlight>
                  <a:srgbClr val="FFFFFF"/>
                </a:highlight>
                <a:latin typeface="Courier New"/>
                <a:ea typeface="Courier New"/>
                <a:cs typeface="Courier New"/>
                <a:sym typeface="Courier New"/>
              </a:rPr>
              <a:t>(</a:t>
            </a:r>
            <a:r>
              <a:rPr b="1" i="1" lang="en" sz="900">
                <a:solidFill>
                  <a:srgbClr val="660E7A"/>
                </a:solidFill>
                <a:highlight>
                  <a:srgbClr val="FFFFFF"/>
                </a:highlight>
                <a:latin typeface="Courier New"/>
                <a:ea typeface="Courier New"/>
                <a:cs typeface="Courier New"/>
                <a:sym typeface="Courier New"/>
              </a:rPr>
              <a:t>__dirname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'../client/dist'</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set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'view engine'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'html'</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engine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'html'</a:t>
            </a:r>
            <a:r>
              <a:rPr lang="en" sz="900">
                <a:solidFill>
                  <a:schemeClr val="dk1"/>
                </a:solidFill>
                <a:highlight>
                  <a:srgbClr val="FFFFFF"/>
                </a:highlight>
                <a:latin typeface="Courier New"/>
                <a:ea typeface="Courier New"/>
                <a:cs typeface="Courier New"/>
                <a:sym typeface="Courier New"/>
              </a:rPr>
              <a:t>, hbs.</a:t>
            </a:r>
            <a:r>
              <a:rPr i="1" lang="en" sz="900">
                <a:solidFill>
                  <a:srgbClr val="660E7A"/>
                </a:solidFill>
                <a:highlight>
                  <a:srgbClr val="FFFFFF"/>
                </a:highlight>
                <a:latin typeface="Courier New"/>
                <a:ea typeface="Courier New"/>
                <a:cs typeface="Courier New"/>
                <a:sym typeface="Courier New"/>
              </a:rPr>
              <a:t>__express</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rgbClr val="458383"/>
                </a:solidFill>
                <a:highlight>
                  <a:srgbClr val="FFFFFF"/>
                </a:highlight>
                <a:latin typeface="Courier New"/>
                <a:ea typeface="Courier New"/>
                <a:cs typeface="Courier New"/>
                <a:sym typeface="Courier New"/>
              </a:rPr>
              <a:t>config$</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subscribe</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(config: Config) =&gt;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'/dist'</a:t>
            </a:r>
            <a:r>
              <a:rPr lang="en" sz="900">
                <a:solidFill>
                  <a:schemeClr val="dk1"/>
                </a:solidFill>
                <a:highlight>
                  <a:srgbClr val="FFFFFF"/>
                </a:highlight>
                <a:latin typeface="Courier New"/>
                <a:ea typeface="Courier New"/>
                <a:cs typeface="Courier New"/>
                <a:sym typeface="Courier New"/>
              </a:rPr>
              <a:t>, express.</a:t>
            </a:r>
            <a:r>
              <a:rPr i="1" lang="en" sz="900">
                <a:solidFill>
                  <a:srgbClr val="660E7A"/>
                </a:solidFill>
                <a:highlight>
                  <a:srgbClr val="FFFFFF"/>
                </a:highlight>
                <a:latin typeface="Courier New"/>
                <a:ea typeface="Courier New"/>
                <a:cs typeface="Courier New"/>
                <a:sym typeface="Courier New"/>
              </a:rPr>
              <a:t>static</a:t>
            </a:r>
            <a:r>
              <a:rPr lang="en" sz="900">
                <a:solidFill>
                  <a:schemeClr val="dk1"/>
                </a:solidFill>
                <a:highlight>
                  <a:srgbClr val="FFFFFF"/>
                </a:highlight>
                <a:latin typeface="Courier New"/>
                <a:ea typeface="Courier New"/>
                <a:cs typeface="Courier New"/>
                <a:sym typeface="Courier New"/>
              </a:rPr>
              <a:t>(path.</a:t>
            </a:r>
            <a:r>
              <a:rPr i="1" lang="en" sz="900">
                <a:solidFill>
                  <a:schemeClr val="dk1"/>
                </a:solidFill>
                <a:highlight>
                  <a:srgbClr val="FFFFFF"/>
                </a:highlight>
                <a:latin typeface="Courier New"/>
                <a:ea typeface="Courier New"/>
                <a:cs typeface="Courier New"/>
                <a:sym typeface="Courier New"/>
              </a:rPr>
              <a:t>join</a:t>
            </a:r>
            <a:r>
              <a:rPr lang="en" sz="900">
                <a:solidFill>
                  <a:schemeClr val="dk1"/>
                </a:solidFill>
                <a:highlight>
                  <a:srgbClr val="FFFFFF"/>
                </a:highlight>
                <a:latin typeface="Courier New"/>
                <a:ea typeface="Courier New"/>
                <a:cs typeface="Courier New"/>
                <a:sym typeface="Courier New"/>
              </a:rPr>
              <a:t>(</a:t>
            </a:r>
            <a:r>
              <a:rPr b="1" i="1" lang="en" sz="900">
                <a:solidFill>
                  <a:srgbClr val="660E7A"/>
                </a:solidFill>
                <a:highlight>
                  <a:srgbClr val="FFFFFF"/>
                </a:highlight>
                <a:latin typeface="Courier New"/>
                <a:ea typeface="Courier New"/>
                <a:cs typeface="Courier New"/>
                <a:sym typeface="Courier New"/>
              </a:rPr>
              <a:t>__dirname</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'/../client/dist'</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authRoutes</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'/api/program'</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programApiRoutes</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'/api/doc'</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docApiRoutes</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'/api/note'</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noteApiRoutes</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'/api/error'</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errorApiRoutes</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'/api/system'</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systemApiRoutes</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t>
            </a:r>
            <a:r>
              <a:rPr lang="en" sz="900">
                <a:solidFill>
                  <a:schemeClr val="dk1"/>
                </a:solidFill>
                <a:highlight>
                  <a:srgbClr val="FFFFFF"/>
                </a:highlight>
                <a:latin typeface="Courier New"/>
                <a:ea typeface="Courier New"/>
                <a:cs typeface="Courier New"/>
                <a:sym typeface="Courier New"/>
              </a:rPr>
              <a:t>, (req, res) =&gt;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res.</a:t>
            </a:r>
            <a:r>
              <a:rPr lang="en" sz="900">
                <a:solidFill>
                  <a:srgbClr val="7A7A43"/>
                </a:solidFill>
                <a:highlight>
                  <a:srgbClr val="FFFFFF"/>
                </a:highlight>
                <a:latin typeface="Courier New"/>
                <a:ea typeface="Courier New"/>
                <a:cs typeface="Courier New"/>
                <a:sym typeface="Courier New"/>
              </a:rPr>
              <a:t>render</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'index'</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token</a:t>
            </a:r>
            <a:r>
              <a:rPr lang="en" sz="900">
                <a:solidFill>
                  <a:schemeClr val="dk1"/>
                </a:solidFill>
                <a:highlight>
                  <a:srgbClr val="FFFFFF"/>
                </a:highlight>
                <a:latin typeface="Courier New"/>
                <a:ea typeface="Courier New"/>
                <a:cs typeface="Courier New"/>
                <a:sym typeface="Courier New"/>
              </a:rPr>
              <a:t>: res.</a:t>
            </a:r>
            <a:r>
              <a:rPr b="1" lang="en" sz="900">
                <a:solidFill>
                  <a:srgbClr val="660E7A"/>
                </a:solidFill>
                <a:highlight>
                  <a:srgbClr val="FFFFFF"/>
                </a:highlight>
                <a:latin typeface="Courier New"/>
                <a:ea typeface="Courier New"/>
                <a:cs typeface="Courier New"/>
                <a:sym typeface="Courier New"/>
              </a:rPr>
              <a:t>locals</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 &amp;&amp; res.</a:t>
            </a:r>
            <a:r>
              <a:rPr b="1" lang="en" sz="900">
                <a:solidFill>
                  <a:srgbClr val="660E7A"/>
                </a:solidFill>
                <a:highlight>
                  <a:srgbClr val="FFFFFF"/>
                </a:highlight>
                <a:latin typeface="Courier New"/>
                <a:ea typeface="Courier New"/>
                <a:cs typeface="Courier New"/>
                <a:sym typeface="Courier New"/>
              </a:rPr>
              <a:t>locals</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token</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userPref</a:t>
            </a:r>
            <a:r>
              <a:rPr lang="en" sz="900">
                <a:solidFill>
                  <a:schemeClr val="dk1"/>
                </a:solidFill>
                <a:highlight>
                  <a:srgbClr val="FFFFFF"/>
                </a:highlight>
                <a:latin typeface="Courier New"/>
                <a:ea typeface="Courier New"/>
                <a:cs typeface="Courier New"/>
                <a:sym typeface="Courier New"/>
              </a:rPr>
              <a:t>: </a:t>
            </a:r>
            <a:r>
              <a:rPr b="1" i="1" lang="en" sz="900">
                <a:solidFill>
                  <a:srgbClr val="660E7A"/>
                </a:solidFill>
                <a:highlight>
                  <a:srgbClr val="FFFFFF"/>
                </a:highlight>
                <a:latin typeface="Courier New"/>
                <a:ea typeface="Courier New"/>
                <a:cs typeface="Courier New"/>
                <a:sym typeface="Courier New"/>
              </a:rPr>
              <a:t>JSON</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stringify</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userPref</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config</a:t>
            </a:r>
            <a:r>
              <a:rPr lang="en" sz="900">
                <a:solidFill>
                  <a:schemeClr val="dk1"/>
                </a:solidFill>
                <a:highlight>
                  <a:srgbClr val="FFFFFF"/>
                </a:highlight>
                <a:latin typeface="Courier New"/>
                <a:ea typeface="Courier New"/>
                <a:cs typeface="Courier New"/>
                <a:sym typeface="Courier New"/>
              </a:rPr>
              <a:t>: </a:t>
            </a:r>
            <a:r>
              <a:rPr b="1" i="1" lang="en" sz="900">
                <a:solidFill>
                  <a:srgbClr val="660E7A"/>
                </a:solidFill>
                <a:highlight>
                  <a:srgbClr val="FFFFFF"/>
                </a:highlight>
                <a:latin typeface="Courier New"/>
                <a:ea typeface="Courier New"/>
                <a:cs typeface="Courier New"/>
                <a:sym typeface="Courier New"/>
              </a:rPr>
              <a:t>JSON</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stringify</a:t>
            </a:r>
            <a:r>
              <a:rPr lang="en" sz="900">
                <a:solidFill>
                  <a:schemeClr val="dk1"/>
                </a:solidFill>
                <a:highlight>
                  <a:srgbClr val="FFFFFF"/>
                </a:highlight>
                <a:latin typeface="Courier New"/>
                <a:ea typeface="Courier New"/>
                <a:cs typeface="Courier New"/>
                <a:sym typeface="Courier New"/>
              </a:rPr>
              <a:t>(config.</a:t>
            </a:r>
            <a:r>
              <a:rPr b="1" lang="en" sz="900">
                <a:solidFill>
                  <a:srgbClr val="660E7A"/>
                </a:solidFill>
                <a:highlight>
                  <a:srgbClr val="FFFFFF"/>
                </a:highlight>
                <a:latin typeface="Courier New"/>
                <a:ea typeface="Courier New"/>
                <a:cs typeface="Courier New"/>
                <a:sym typeface="Courier New"/>
              </a:rPr>
              <a:t>clientConfig</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http</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createServer</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listen</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'port'</a:t>
            </a:r>
            <a:r>
              <a:rPr lang="en" sz="900">
                <a:solidFill>
                  <a:schemeClr val="dk1"/>
                </a:solidFill>
                <a:highlight>
                  <a:srgbClr val="FFFFFF"/>
                </a:highlight>
                <a:latin typeface="Courier New"/>
                <a:ea typeface="Courier New"/>
                <a:cs typeface="Courier New"/>
                <a:sym typeface="Courier New"/>
              </a:rPr>
              <a:t>), () =&gt;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i="1" lang="en" sz="900">
                <a:solidFill>
                  <a:srgbClr val="660E7A"/>
                </a:solidFill>
                <a:highlight>
                  <a:srgbClr val="FFFFFF"/>
                </a:highlight>
                <a:latin typeface="Courier New"/>
                <a:ea typeface="Courier New"/>
                <a:cs typeface="Courier New"/>
                <a:sym typeface="Courier New"/>
              </a:rPr>
              <a:t>console</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info</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'Express listening on port %s in %s mode'</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'port'</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app</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'env'</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err =&gt; </a:t>
            </a:r>
            <a:r>
              <a:rPr b="1" i="1" lang="en" sz="900">
                <a:solidFill>
                  <a:srgbClr val="660E7A"/>
                </a:solidFill>
                <a:highlight>
                  <a:srgbClr val="FFFFFF"/>
                </a:highlight>
                <a:latin typeface="Courier New"/>
                <a:ea typeface="Courier New"/>
                <a:cs typeface="Courier New"/>
                <a:sym typeface="Courier New"/>
              </a:rPr>
              <a:t>console</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error</a:t>
            </a:r>
            <a:r>
              <a:rPr lang="en" sz="900">
                <a:solidFill>
                  <a:schemeClr val="dk1"/>
                </a:solidFill>
                <a:highlight>
                  <a:srgbClr val="FFFFFF"/>
                </a:highlight>
                <a:latin typeface="Courier New"/>
                <a:ea typeface="Courier New"/>
                <a:cs typeface="Courier New"/>
                <a:sym typeface="Courier New"/>
              </a:rPr>
              <a:t>(err)</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JWT in Express</a:t>
            </a:r>
          </a:p>
        </p:txBody>
      </p:sp>
      <p:sp>
        <p:nvSpPr>
          <p:cNvPr id="295" name="Shape 295"/>
          <p:cNvSpPr txBox="1"/>
          <p:nvPr>
            <p:ph idx="1" type="body"/>
          </p:nvPr>
        </p:nvSpPr>
        <p:spPr>
          <a:xfrm>
            <a:off x="457200" y="1704700"/>
            <a:ext cx="8238600" cy="4938000"/>
          </a:xfrm>
          <a:prstGeom prst="rect">
            <a:avLst/>
          </a:prstGeom>
          <a:solidFill>
            <a:srgbClr val="FFFFFF"/>
          </a:solidFill>
        </p:spPr>
        <p:txBody>
          <a:bodyPr anchorCtr="0" anchor="t" bIns="91425" lIns="91425" rIns="91425" tIns="91425">
            <a:noAutofit/>
          </a:bodyPr>
          <a:lstStyle/>
          <a:p>
            <a:pPr lvl="0">
              <a:spcBef>
                <a:spcPts val="0"/>
              </a:spcBef>
              <a:buClr>
                <a:schemeClr val="dk1"/>
              </a:buClr>
              <a:buSzPct val="122222"/>
              <a:buFont typeface="Arial"/>
              <a:buNone/>
            </a:pPr>
            <a:r>
              <a:rPr lang="en" sz="900">
                <a:solidFill>
                  <a:schemeClr val="dk1"/>
                </a:solidFill>
                <a:highlight>
                  <a:srgbClr val="E4E4FF"/>
                </a:highlight>
                <a:latin typeface="Courier New"/>
                <a:ea typeface="Courier New"/>
                <a:cs typeface="Courier New"/>
                <a:sym typeface="Courier New"/>
              </a:rPr>
              <a:t>router</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use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'/api'</a:t>
            </a: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authenticateToken</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E4E4FF"/>
                </a:highlight>
                <a:latin typeface="Courier New"/>
                <a:ea typeface="Courier New"/>
                <a:cs typeface="Courier New"/>
                <a:sym typeface="Courier New"/>
              </a:rPr>
              <a:t>router</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'/auth/post-login'</a:t>
            </a: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validateCasTicket</a:t>
            </a: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loadUserDetailsFromCas</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b="1" lang="en" sz="900">
                <a:solidFill>
                  <a:srgbClr val="000080"/>
                </a:solidFill>
                <a:highlight>
                  <a:srgbClr val="FFFFFF"/>
                </a:highlight>
                <a:latin typeface="Courier New"/>
                <a:ea typeface="Courier New"/>
                <a:cs typeface="Courier New"/>
                <a:sym typeface="Courier New"/>
              </a:rPr>
              <a:t>...</a:t>
            </a:r>
          </a:p>
          <a:p>
            <a:pPr lvl="0">
              <a:spcBef>
                <a:spcPts val="0"/>
              </a:spcBef>
              <a:buNone/>
            </a:pPr>
            <a:r>
              <a:rPr b="1" lang="en" sz="900">
                <a:solidFill>
                  <a:srgbClr val="000080"/>
                </a:solidFill>
                <a:highlight>
                  <a:srgbClr val="FFFFFF"/>
                </a:highlight>
                <a:latin typeface="Courier New"/>
                <a:ea typeface="Courier New"/>
                <a:cs typeface="Courier New"/>
                <a:sym typeface="Courier New"/>
              </a:rPr>
              <a:t>const </a:t>
            </a:r>
            <a:r>
              <a:rPr i="1" lang="en" sz="900">
                <a:solidFill>
                  <a:schemeClr val="dk1"/>
                </a:solidFill>
                <a:highlight>
                  <a:srgbClr val="FFFFFF"/>
                </a:highlight>
                <a:latin typeface="Courier New"/>
                <a:ea typeface="Courier New"/>
                <a:cs typeface="Courier New"/>
                <a:sym typeface="Courier New"/>
              </a:rPr>
              <a:t>authenticateToken </a:t>
            </a:r>
            <a:r>
              <a:rPr lang="en" sz="900">
                <a:solidFill>
                  <a:schemeClr val="dk1"/>
                </a:solidFill>
                <a:highlight>
                  <a:srgbClr val="FFFFFF"/>
                </a:highlight>
                <a:latin typeface="Courier New"/>
                <a:ea typeface="Courier New"/>
                <a:cs typeface="Courier New"/>
                <a:sym typeface="Courier New"/>
              </a:rPr>
              <a:t>= (req: express.Request, res: express.Response, next: express.NextFunction) =&gt; {</a:t>
            </a:r>
          </a:p>
          <a:p>
            <a:pPr lvl="0" rt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const </a:t>
            </a:r>
            <a:r>
              <a:rPr lang="en" sz="900">
                <a:solidFill>
                  <a:srgbClr val="458383"/>
                </a:solidFill>
                <a:highlight>
                  <a:srgbClr val="FFFFFF"/>
                </a:highlight>
                <a:latin typeface="Courier New"/>
                <a:ea typeface="Courier New"/>
                <a:cs typeface="Courier New"/>
                <a:sym typeface="Courier New"/>
              </a:rPr>
              <a:t>token </a:t>
            </a:r>
            <a:r>
              <a:rPr lang="en" sz="900">
                <a:solidFill>
                  <a:schemeClr val="dk1"/>
                </a:solidFill>
                <a:highlight>
                  <a:srgbClr val="FFFFFF"/>
                </a:highlight>
                <a:latin typeface="Courier New"/>
                <a:ea typeface="Courier New"/>
                <a:cs typeface="Courier New"/>
                <a:sym typeface="Courier New"/>
              </a:rPr>
              <a:t>= req.</a:t>
            </a:r>
            <a:r>
              <a:rPr b="1" lang="en" sz="900">
                <a:solidFill>
                  <a:srgbClr val="660E7A"/>
                </a:solidFill>
                <a:highlight>
                  <a:srgbClr val="FFFFFF"/>
                </a:highlight>
                <a:latin typeface="Courier New"/>
                <a:ea typeface="Courier New"/>
                <a:cs typeface="Courier New"/>
                <a:sym typeface="Courier New"/>
              </a:rPr>
              <a:t>headers</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config</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auth</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tokenName</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toLowerCase</a:t>
            </a:r>
            <a:r>
              <a:rPr lang="en" sz="900">
                <a:solidFill>
                  <a:schemeClr val="dk1"/>
                </a:solidFill>
                <a:highlight>
                  <a:srgbClr val="FFFFFF"/>
                </a:highlight>
                <a:latin typeface="Courier New"/>
                <a:ea typeface="Courier New"/>
                <a:cs typeface="Courier New"/>
                <a:sym typeface="Courier New"/>
              </a:rPr>
              <a:t>()];</a:t>
            </a:r>
          </a:p>
          <a:p>
            <a:pPr lvl="0" rt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services</a:t>
            </a:r>
          </a:p>
          <a:p>
            <a:pPr lvl="0">
              <a:spcBef>
                <a:spcPts val="0"/>
              </a:spcBef>
              <a:buClr>
                <a:schemeClr val="dk1"/>
              </a:buClr>
              <a:buSzPct val="122222"/>
              <a:buFont typeface="Arial"/>
              <a:buNone/>
            </a:pPr>
            <a:r>
              <a:rPr lang="en" sz="900">
                <a:solidFill>
                  <a:srgbClr val="458383"/>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jwtService</a:t>
            </a:r>
          </a:p>
          <a:p>
            <a:pPr lvl="0">
              <a:spcBef>
                <a:spcPts val="0"/>
              </a:spcBef>
              <a:buClr>
                <a:schemeClr val="dk1"/>
              </a:buClr>
              <a:buSzPct val="122222"/>
              <a:buFont typeface="Arial"/>
              <a:buNone/>
            </a:pPr>
            <a:r>
              <a:rPr b="1" lang="en" sz="900">
                <a:solidFill>
                  <a:srgbClr val="660E7A"/>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deserialize</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token</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subscribe</a:t>
            </a:r>
            <a:r>
              <a:rPr lang="en" sz="900">
                <a:solidFill>
                  <a:schemeClr val="dk1"/>
                </a:solidFill>
                <a:highlight>
                  <a:srgbClr val="FFFFFF"/>
                </a:highlight>
                <a:latin typeface="Courier New"/>
                <a:ea typeface="Courier New"/>
                <a:cs typeface="Courier New"/>
                <a:sym typeface="Courier New"/>
              </a:rPr>
              <a:t>(currentUser =&gt;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res.</a:t>
            </a:r>
            <a:r>
              <a:rPr b="1" lang="en" sz="900">
                <a:solidFill>
                  <a:srgbClr val="660E7A"/>
                </a:solidFill>
                <a:highlight>
                  <a:srgbClr val="FFFFFF"/>
                </a:highlight>
                <a:latin typeface="Courier New"/>
                <a:ea typeface="Courier New"/>
                <a:cs typeface="Courier New"/>
                <a:sym typeface="Courier New"/>
              </a:rPr>
              <a:t>locals</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 = currentUser;</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res.</a:t>
            </a:r>
            <a:r>
              <a:rPr b="1" lang="en" sz="900">
                <a:solidFill>
                  <a:srgbClr val="660E7A"/>
                </a:solidFill>
                <a:highlight>
                  <a:srgbClr val="FFFFFF"/>
                </a:highlight>
                <a:latin typeface="Courier New"/>
                <a:ea typeface="Courier New"/>
                <a:cs typeface="Courier New"/>
                <a:sym typeface="Courier New"/>
              </a:rPr>
              <a:t>locals</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token </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token</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err =&gt; next(err),</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 =&gt; next()</a:t>
            </a:r>
          </a:p>
          <a:p>
            <a:pPr lvl="0" rt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a:t>
            </a:r>
          </a:p>
          <a:p>
            <a:pPr lv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b="1" lang="en" sz="900">
                <a:solidFill>
                  <a:srgbClr val="000080"/>
                </a:solidFill>
                <a:highlight>
                  <a:srgbClr val="FFFFFF"/>
                </a:highlight>
                <a:latin typeface="Courier New"/>
                <a:ea typeface="Courier New"/>
                <a:cs typeface="Courier New"/>
                <a:sym typeface="Courier New"/>
              </a:rPr>
              <a:t>const </a:t>
            </a:r>
            <a:r>
              <a:rPr i="1" lang="en" sz="900">
                <a:solidFill>
                  <a:schemeClr val="dk1"/>
                </a:solidFill>
                <a:highlight>
                  <a:srgbClr val="FFFFFF"/>
                </a:highlight>
                <a:latin typeface="Courier New"/>
                <a:ea typeface="Courier New"/>
                <a:cs typeface="Courier New"/>
                <a:sym typeface="Courier New"/>
              </a:rPr>
              <a:t>loadUserDetailsFromCas </a:t>
            </a:r>
            <a:r>
              <a:rPr lang="en" sz="900">
                <a:solidFill>
                  <a:schemeClr val="dk1"/>
                </a:solidFill>
                <a:highlight>
                  <a:srgbClr val="FFFFFF"/>
                </a:highlight>
                <a:latin typeface="Courier New"/>
                <a:ea typeface="Courier New"/>
                <a:cs typeface="Courier New"/>
                <a:sym typeface="Courier New"/>
              </a:rPr>
              <a:t>= (req: express.Request, res: express.Response, next: express.NextFunction) =&gt;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rgbClr val="808080"/>
                </a:solidFill>
                <a:highlight>
                  <a:srgbClr val="FFFFFF"/>
                </a:highlight>
                <a:latin typeface="Courier New"/>
                <a:ea typeface="Courier New"/>
                <a:cs typeface="Courier New"/>
                <a:sym typeface="Courier New"/>
              </a:rPr>
              <a:t>// If the CAS ticket was validated, find the user details from PRM and set the JWT</a:t>
            </a:r>
          </a:p>
          <a:p>
            <a:pPr lvl="0">
              <a:spcBef>
                <a:spcPts val="0"/>
              </a:spcBef>
              <a:buNone/>
            </a:pPr>
            <a:r>
              <a:rPr i="1" lang="en" sz="900">
                <a:solidFill>
                  <a:srgbClr val="808080"/>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if </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session </a:t>
            </a:r>
            <a:r>
              <a:rPr lang="en" sz="900">
                <a:solidFill>
                  <a:schemeClr val="dk1"/>
                </a:solidFill>
                <a:highlight>
                  <a:srgbClr val="FFFFFF"/>
                </a:highlight>
                <a:latin typeface="Courier New"/>
                <a:ea typeface="Courier New"/>
                <a:cs typeface="Courier New"/>
                <a:sym typeface="Courier New"/>
              </a:rPr>
              <a:t>&amp;&amp; </a:t>
            </a:r>
            <a:r>
              <a:rPr lang="en" sz="900">
                <a:solidFill>
                  <a:srgbClr val="458383"/>
                </a:solidFill>
                <a:highlight>
                  <a:srgbClr val="FFFFFF"/>
                </a:highlight>
                <a:latin typeface="Courier New"/>
                <a:ea typeface="Courier New"/>
                <a:cs typeface="Courier New"/>
                <a:sym typeface="Courier New"/>
              </a:rPr>
              <a:t>session</a:t>
            </a:r>
            <a:r>
              <a:rPr lang="en" sz="900">
                <a:solidFill>
                  <a:schemeClr val="dk1"/>
                </a:solidFill>
                <a:highlight>
                  <a:srgbClr val="FFFFFF"/>
                </a:highlight>
                <a:latin typeface="Courier New"/>
                <a:ea typeface="Courier New"/>
                <a:cs typeface="Courier New"/>
                <a:sym typeface="Courier New"/>
              </a:rPr>
              <a:t>.cas &amp;&amp; </a:t>
            </a:r>
            <a:r>
              <a:rPr lang="en" sz="900">
                <a:solidFill>
                  <a:srgbClr val="458383"/>
                </a:solidFill>
                <a:highlight>
                  <a:srgbClr val="FFFFFF"/>
                </a:highlight>
                <a:latin typeface="Courier New"/>
                <a:ea typeface="Courier New"/>
                <a:cs typeface="Courier New"/>
                <a:sym typeface="Courier New"/>
              </a:rPr>
              <a:t>session</a:t>
            </a:r>
            <a:r>
              <a:rPr lang="en" sz="900">
                <a:solidFill>
                  <a:schemeClr val="dk1"/>
                </a:solidFill>
                <a:highlight>
                  <a:srgbClr val="FFFFFF"/>
                </a:highlight>
                <a:latin typeface="Courier New"/>
                <a:ea typeface="Courier New"/>
                <a:cs typeface="Courier New"/>
                <a:sym typeface="Courier New"/>
              </a:rPr>
              <a:t>.cas.</a:t>
            </a:r>
            <a:r>
              <a:rPr b="1" lang="en" sz="900">
                <a:solidFill>
                  <a:srgbClr val="660E7A"/>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rgbClr val="808080"/>
                </a:solidFill>
                <a:highlight>
                  <a:srgbClr val="FFFFFF"/>
                </a:highlight>
                <a:latin typeface="Courier New"/>
                <a:ea typeface="Courier New"/>
                <a:cs typeface="Courier New"/>
                <a:sym typeface="Courier New"/>
              </a:rPr>
              <a:t>// Call People &amp; Role Manager (PRM) to get user details</a:t>
            </a:r>
          </a:p>
          <a:p>
            <a:pPr lvl="0">
              <a:spcBef>
                <a:spcPts val="0"/>
              </a:spcBef>
              <a:buNone/>
            </a:pPr>
            <a:r>
              <a:rPr lang="en" sz="900">
                <a:solidFill>
                  <a:srgbClr val="458383"/>
                </a:solidFill>
                <a:highlight>
                  <a:srgbClr val="FFFFFF"/>
                </a:highlight>
                <a:latin typeface="Courier New"/>
                <a:ea typeface="Courier New"/>
                <a:cs typeface="Courier New"/>
                <a:sym typeface="Courier New"/>
              </a:rPr>
              <a:t>   currentUserService</a:t>
            </a:r>
          </a:p>
          <a:p>
            <a:pPr lvl="0" rtl="0">
              <a:spcBef>
                <a:spcPts val="0"/>
              </a:spcBef>
              <a:buNone/>
            </a:pPr>
            <a:r>
              <a:rPr lang="en" sz="900">
                <a:solidFill>
                  <a:srgbClr val="458383"/>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findByUsernameOrId</a:t>
            </a:r>
            <a:r>
              <a:rPr lang="en" sz="900">
                <a:solidFill>
                  <a:schemeClr val="dk1"/>
                </a:solidFill>
                <a:highlight>
                  <a:srgbClr val="FFFFFF"/>
                </a:highlight>
                <a:latin typeface="Courier New"/>
                <a:ea typeface="Courier New"/>
                <a:cs typeface="Courier New"/>
                <a:sym typeface="Courier New"/>
              </a:rPr>
              <a:t>(</a:t>
            </a:r>
            <a:r>
              <a:rPr lang="en" sz="900">
                <a:solidFill>
                  <a:srgbClr val="458383"/>
                </a:solidFill>
                <a:highlight>
                  <a:srgbClr val="FFFFFF"/>
                </a:highlight>
                <a:latin typeface="Courier New"/>
                <a:ea typeface="Courier New"/>
                <a:cs typeface="Courier New"/>
                <a:sym typeface="Courier New"/>
              </a:rPr>
              <a:t>session</a:t>
            </a:r>
            <a:r>
              <a:rPr lang="en" sz="900">
                <a:solidFill>
                  <a:schemeClr val="dk1"/>
                </a:solidFill>
                <a:highlight>
                  <a:srgbClr val="FFFFFF"/>
                </a:highlight>
                <a:latin typeface="Courier New"/>
                <a:ea typeface="Courier New"/>
                <a:cs typeface="Courier New"/>
                <a:sym typeface="Courier New"/>
              </a:rPr>
              <a:t>.cas.</a:t>
            </a:r>
            <a:r>
              <a:rPr b="1" lang="en" sz="900">
                <a:solidFill>
                  <a:srgbClr val="660E7A"/>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.flatMap((currentUser: Person) =&gt; {</a:t>
            </a:r>
          </a:p>
          <a:p>
            <a:pPr lvl="0">
              <a:spcBef>
                <a:spcPts val="0"/>
              </a:spcBef>
              <a:buNone/>
            </a:pPr>
            <a:r>
              <a:rPr lang="en" sz="900">
                <a:solidFill>
                  <a:schemeClr val="dk1"/>
                </a:solidFill>
                <a:highlight>
                  <a:srgbClr val="FFFFFF"/>
                </a:highlight>
                <a:latin typeface="Courier New"/>
                <a:ea typeface="Courier New"/>
                <a:cs typeface="Courier New"/>
                <a:sym typeface="Courier New"/>
              </a:rPr>
              <a:t>      res.</a:t>
            </a:r>
            <a:r>
              <a:rPr b="1" lang="en" sz="900">
                <a:solidFill>
                  <a:srgbClr val="660E7A"/>
                </a:solidFill>
                <a:highlight>
                  <a:srgbClr val="FFFFFF"/>
                </a:highlight>
                <a:latin typeface="Courier New"/>
                <a:ea typeface="Courier New"/>
                <a:cs typeface="Courier New"/>
                <a:sym typeface="Courier New"/>
              </a:rPr>
              <a:t>locals</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 = </a:t>
            </a:r>
            <a:r>
              <a:rPr i="1" lang="en" sz="900">
                <a:solidFill>
                  <a:srgbClr val="660E7A"/>
                </a:solidFill>
                <a:highlight>
                  <a:srgbClr val="FFFFFF"/>
                </a:highlight>
                <a:latin typeface="Courier New"/>
                <a:ea typeface="Courier New"/>
                <a:cs typeface="Courier New"/>
                <a:sym typeface="Courier New"/>
              </a:rPr>
              <a:t>_cloneDeep</a:t>
            </a:r>
            <a:r>
              <a:rPr lang="en" sz="900">
                <a:solidFill>
                  <a:schemeClr val="dk1"/>
                </a:solidFill>
                <a:highlight>
                  <a:srgbClr val="FFFFFF"/>
                </a:highlight>
                <a:latin typeface="Courier New"/>
                <a:ea typeface="Courier New"/>
                <a:cs typeface="Courier New"/>
                <a:sym typeface="Courier New"/>
              </a:rPr>
              <a:t>(currentUser);</a:t>
            </a:r>
          </a:p>
          <a:p>
            <a:pPr lvl="0">
              <a:spcBef>
                <a:spcPts val="0"/>
              </a:spcBef>
              <a:buNone/>
            </a:pPr>
            <a:r>
              <a:rPr i="1" lang="en" sz="900">
                <a:solidFill>
                  <a:srgbClr val="80808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i="1" lang="en" sz="900">
                <a:solidFill>
                  <a:srgbClr val="80808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i="1" lang="en" sz="900">
                <a:solidFill>
                  <a:srgbClr val="808080"/>
                </a:solidFill>
                <a:highlight>
                  <a:srgbClr val="FFFFFF"/>
                </a:highlight>
                <a:latin typeface="Courier New"/>
                <a:ea typeface="Courier New"/>
                <a:cs typeface="Courier New"/>
                <a:sym typeface="Courier New"/>
              </a:rPr>
              <a:t>   // Serialize user details into JWT</a:t>
            </a:r>
          </a:p>
          <a:p>
            <a:pPr lvl="0" rtl="0">
              <a:spcBef>
                <a:spcPts val="0"/>
              </a:spcBef>
              <a:buNone/>
            </a:pPr>
            <a:r>
              <a:rPr i="1" lang="en" sz="900">
                <a:solidFill>
                  <a:srgbClr val="80808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res.</a:t>
            </a:r>
            <a:r>
              <a:rPr b="1" lang="en" sz="900">
                <a:solidFill>
                  <a:srgbClr val="660E7A"/>
                </a:solidFill>
                <a:highlight>
                  <a:srgbClr val="FFFFFF"/>
                </a:highlight>
                <a:latin typeface="Courier New"/>
                <a:ea typeface="Courier New"/>
                <a:cs typeface="Courier New"/>
                <a:sym typeface="Courier New"/>
              </a:rPr>
              <a:t>locals</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'user'</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token </a:t>
            </a:r>
            <a:r>
              <a:rPr lang="en" sz="900">
                <a:solidFill>
                  <a:schemeClr val="dk1"/>
                </a:solidFill>
                <a:highlight>
                  <a:srgbClr val="FFFFFF"/>
                </a:highlight>
                <a:latin typeface="Courier New"/>
                <a:ea typeface="Courier New"/>
                <a:cs typeface="Courier New"/>
                <a:sym typeface="Courier New"/>
              </a:rPr>
              <a:t>= token;</a:t>
            </a:r>
          </a:p>
          <a:p>
            <a:pPr lvl="0">
              <a:spcBef>
                <a:spcPts val="0"/>
              </a:spcBef>
              <a:buNone/>
            </a:pPr>
            <a:r>
              <a:rPr i="1" lang="en" sz="900">
                <a:solidFill>
                  <a:srgbClr val="808080"/>
                </a:solidFill>
                <a:highlight>
                  <a:srgbClr val="FFFFFF"/>
                </a:highlight>
                <a:latin typeface="Courier New"/>
                <a:ea typeface="Courier New"/>
                <a:cs typeface="Courier New"/>
                <a:sym typeface="Courier New"/>
              </a:rPr>
              <a:t>   // Set SSO cookie so the front end knows the user has hit CAS</a:t>
            </a:r>
          </a:p>
          <a:p>
            <a:pPr lvl="0" rtl="0">
              <a:spcBef>
                <a:spcPts val="0"/>
              </a:spcBef>
              <a:buNone/>
            </a:pPr>
            <a:r>
              <a:rPr lang="en" sz="900">
                <a:solidFill>
                  <a:schemeClr val="dk1"/>
                </a:solidFill>
                <a:highlight>
                  <a:srgbClr val="FFFFFF"/>
                </a:highlight>
                <a:latin typeface="Courier New"/>
                <a:ea typeface="Courier New"/>
                <a:cs typeface="Courier New"/>
                <a:sym typeface="Courier New"/>
              </a:rPr>
              <a:t>   res.</a:t>
            </a:r>
            <a:r>
              <a:rPr lang="en" sz="900">
                <a:solidFill>
                  <a:srgbClr val="7A7A43"/>
                </a:solidFill>
                <a:highlight>
                  <a:srgbClr val="FFFFFF"/>
                </a:highlight>
                <a:latin typeface="Courier New"/>
                <a:ea typeface="Courier New"/>
                <a:cs typeface="Courier New"/>
                <a:sym typeface="Courier New"/>
              </a:rPr>
              <a:t>cookie</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'sso'</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'cas'</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cookieOptions</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Client / Server Code Sharing</a:t>
            </a:r>
          </a:p>
        </p:txBody>
      </p:sp>
      <p:sp>
        <p:nvSpPr>
          <p:cNvPr id="301" name="Shape 301"/>
          <p:cNvSpPr txBox="1"/>
          <p:nvPr>
            <p:ph idx="1" type="body"/>
          </p:nvPr>
        </p:nvSpPr>
        <p:spPr>
          <a:xfrm>
            <a:off x="2684250" y="1749225"/>
            <a:ext cx="5088600" cy="3228900"/>
          </a:xfrm>
          <a:prstGeom prst="rect">
            <a:avLst/>
          </a:prstGeom>
        </p:spPr>
        <p:txBody>
          <a:bodyPr anchorCtr="0" anchor="t" bIns="91425" lIns="91425" rIns="91425" tIns="91425">
            <a:noAutofit/>
          </a:bodyPr>
          <a:lstStyle/>
          <a:p>
            <a:pPr indent="-228600" lvl="0" marL="457200" rtl="0">
              <a:spcBef>
                <a:spcPts val="0"/>
              </a:spcBef>
              <a:buChar char="●"/>
            </a:pPr>
            <a:r>
              <a:rPr lang="en"/>
              <a:t>Client side code lives in </a:t>
            </a:r>
            <a:r>
              <a:rPr b="1" lang="en"/>
              <a:t>client/app/</a:t>
            </a:r>
          </a:p>
          <a:p>
            <a:pPr indent="-228600" lvl="0" marL="457200" rtl="0">
              <a:spcBef>
                <a:spcPts val="0"/>
              </a:spcBef>
              <a:buChar char="●"/>
            </a:pPr>
            <a:r>
              <a:rPr lang="en"/>
              <a:t>Common TypeScript interfaces live in </a:t>
            </a:r>
            <a:r>
              <a:rPr b="1" lang="en"/>
              <a:t>common/</a:t>
            </a:r>
          </a:p>
          <a:p>
            <a:pPr indent="-228600" lvl="0" marL="457200" rtl="0">
              <a:spcBef>
                <a:spcPts val="0"/>
              </a:spcBef>
              <a:buChar char="●"/>
            </a:pPr>
            <a:r>
              <a:rPr lang="en"/>
              <a:t>Server side code lives in </a:t>
            </a:r>
            <a:r>
              <a:rPr b="1" lang="en"/>
              <a:t>server/</a:t>
            </a:r>
          </a:p>
          <a:p>
            <a:pPr indent="0" lvl="0" marL="0" rtl="0">
              <a:spcBef>
                <a:spcPts val="0"/>
              </a:spcBef>
              <a:buNone/>
            </a:pPr>
            <a:r>
              <a:t/>
            </a:r>
            <a:endParaRPr b="1"/>
          </a:p>
          <a:p>
            <a:pPr indent="-228600" lvl="0" marL="457200" rtl="0">
              <a:spcBef>
                <a:spcPts val="0"/>
              </a:spcBef>
              <a:buChar char="●"/>
            </a:pPr>
            <a:r>
              <a:rPr b="1" lang="en"/>
              <a:t>common/</a:t>
            </a:r>
            <a:r>
              <a:rPr lang="en"/>
              <a:t> also contains some shared sorting and validation code</a:t>
            </a:r>
          </a:p>
        </p:txBody>
      </p:sp>
      <p:pic>
        <p:nvPicPr>
          <p:cNvPr id="302" name="Shape 302"/>
          <p:cNvPicPr preferRelativeResize="0"/>
          <p:nvPr/>
        </p:nvPicPr>
        <p:blipFill>
          <a:blip r:embed="rId3">
            <a:alphaModFix/>
          </a:blip>
          <a:stretch>
            <a:fillRect/>
          </a:stretch>
        </p:blipFill>
        <p:spPr>
          <a:xfrm>
            <a:off x="457200" y="1749226"/>
            <a:ext cx="2227052" cy="29840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Client / Server Code Sharing</a:t>
            </a:r>
          </a:p>
        </p:txBody>
      </p:sp>
      <p:sp>
        <p:nvSpPr>
          <p:cNvPr id="308" name="Shape 308"/>
          <p:cNvSpPr txBox="1"/>
          <p:nvPr/>
        </p:nvSpPr>
        <p:spPr>
          <a:xfrm>
            <a:off x="457200" y="4933600"/>
            <a:ext cx="8253300" cy="16407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900">
                <a:solidFill>
                  <a:srgbClr val="000080"/>
                </a:solidFill>
                <a:highlight>
                  <a:srgbClr val="FFFFFF"/>
                </a:highlight>
                <a:latin typeface="Courier New"/>
                <a:ea typeface="Courier New"/>
                <a:cs typeface="Courier New"/>
                <a:sym typeface="Courier New"/>
              </a:rPr>
              <a:t>import </a:t>
            </a:r>
            <a:r>
              <a:rPr lang="en" sz="900">
                <a:solidFill>
                  <a:schemeClr val="dk1"/>
                </a:solidFill>
                <a:highlight>
                  <a:srgbClr val="FFFFFF"/>
                </a:highlight>
                <a:latin typeface="Courier New"/>
                <a:ea typeface="Courier New"/>
                <a:cs typeface="Courier New"/>
                <a:sym typeface="Courier New"/>
              </a:rPr>
              <a:t>{ AuthConfig } </a:t>
            </a:r>
            <a:r>
              <a:rPr b="1" lang="en" sz="900">
                <a:solidFill>
                  <a:srgbClr val="000080"/>
                </a:solidFill>
                <a:highlight>
                  <a:srgbClr val="FFFFFF"/>
                </a:highlight>
                <a:latin typeface="Courier New"/>
                <a:ea typeface="Courier New"/>
                <a:cs typeface="Courier New"/>
                <a:sym typeface="Courier New"/>
              </a:rPr>
              <a:t>from </a:t>
            </a:r>
            <a:r>
              <a:rPr b="1" lang="en" sz="900">
                <a:solidFill>
                  <a:srgbClr val="008000"/>
                </a:solidFill>
                <a:highlight>
                  <a:srgbClr val="FFFFFF"/>
                </a:highlight>
                <a:latin typeface="Courier New"/>
                <a:ea typeface="Courier New"/>
                <a:cs typeface="Courier New"/>
                <a:sym typeface="Courier New"/>
              </a:rPr>
              <a:t>'gs-core/common/config'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CommonConfig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appName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appUrl</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appId</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env</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shortEnv</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auth</a:t>
            </a:r>
            <a:r>
              <a:rPr lang="en" sz="900">
                <a:solidFill>
                  <a:schemeClr val="dk1"/>
                </a:solidFill>
                <a:highlight>
                  <a:srgbClr val="FFFFFF"/>
                </a:highlight>
                <a:latin typeface="Courier New"/>
                <a:ea typeface="Courier New"/>
                <a:cs typeface="Courier New"/>
                <a:sym typeface="Courier New"/>
              </a:rPr>
              <a:t>: AuthConfig;</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prmUrl</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a:p>
        </p:txBody>
      </p:sp>
      <p:sp>
        <p:nvSpPr>
          <p:cNvPr id="309" name="Shape 309"/>
          <p:cNvSpPr txBox="1"/>
          <p:nvPr/>
        </p:nvSpPr>
        <p:spPr>
          <a:xfrm>
            <a:off x="457200" y="1764350"/>
            <a:ext cx="8253300" cy="29841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AppConfig </a:t>
            </a:r>
            <a:r>
              <a:rPr b="1" lang="en" sz="900">
                <a:solidFill>
                  <a:srgbClr val="000080"/>
                </a:solidFill>
                <a:highlight>
                  <a:srgbClr val="FFFFFF"/>
                </a:highlight>
                <a:latin typeface="Courier New"/>
                <a:ea typeface="Courier New"/>
                <a:cs typeface="Courier New"/>
                <a:sym typeface="Courier New"/>
              </a:rPr>
              <a:t>implements </a:t>
            </a:r>
            <a:r>
              <a:rPr lang="en" sz="900">
                <a:solidFill>
                  <a:schemeClr val="dk1"/>
                </a:solidFill>
                <a:highlight>
                  <a:srgbClr val="FFFFFF"/>
                </a:highlight>
                <a:latin typeface="Courier New"/>
                <a:ea typeface="Courier New"/>
                <a:cs typeface="Courier New"/>
                <a:sym typeface="Courier New"/>
              </a:rPr>
              <a:t>Config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appName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appUrl</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get </a:t>
            </a:r>
            <a:r>
              <a:rPr lang="en" sz="900">
                <a:solidFill>
                  <a:srgbClr val="7A7A43"/>
                </a:solidFill>
                <a:highlight>
                  <a:srgbClr val="FFFFFF"/>
                </a:highlight>
                <a:latin typeface="Courier New"/>
                <a:ea typeface="Courier New"/>
                <a:cs typeface="Courier New"/>
                <a:sym typeface="Courier New"/>
              </a:rPr>
              <a:t>clientConfig</a:t>
            </a:r>
            <a:r>
              <a:rPr lang="en" sz="900">
                <a:solidFill>
                  <a:schemeClr val="dk1"/>
                </a:solidFill>
                <a:highlight>
                  <a:srgbClr val="FFFFFF"/>
                </a:highlight>
                <a:latin typeface="Courier New"/>
                <a:ea typeface="Courier New"/>
                <a:cs typeface="Courier New"/>
                <a:sym typeface="Courier New"/>
              </a:rPr>
              <a:t>(): CommonConfig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return </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env</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env</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shortEnv</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shortEnv</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appName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appName</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appUrl</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appUrl</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appId</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appId</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auth</a:t>
            </a: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tokenName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auth</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tokenName</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loginUrl</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auth</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loginUrl</a:t>
            </a:r>
          </a:p>
          <a:p>
            <a:pPr lvl="0" rtl="0">
              <a:spcBef>
                <a:spcPts val="0"/>
              </a:spcBef>
              <a:buNone/>
            </a:pPr>
            <a:r>
              <a:rPr b="1" lang="en" sz="900">
                <a:solidFill>
                  <a:srgbClr val="660E7A"/>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prmUrl</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prmUrl</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TypeScript Interfaces</a:t>
            </a:r>
          </a:p>
        </p:txBody>
      </p:sp>
      <p:sp>
        <p:nvSpPr>
          <p:cNvPr id="315" name="Shape 315"/>
          <p:cNvSpPr txBox="1"/>
          <p:nvPr>
            <p:ph idx="1" type="body"/>
          </p:nvPr>
        </p:nvSpPr>
        <p:spPr>
          <a:xfrm>
            <a:off x="457200" y="1568739"/>
            <a:ext cx="8229600" cy="438000"/>
          </a:xfrm>
          <a:prstGeom prst="rect">
            <a:avLst/>
          </a:prstGeom>
        </p:spPr>
        <p:txBody>
          <a:bodyPr anchorCtr="0" anchor="t" bIns="91425" lIns="91425" rIns="91425" tIns="91425">
            <a:noAutofit/>
          </a:bodyPr>
          <a:lstStyle/>
          <a:p>
            <a:pPr lvl="0">
              <a:spcBef>
                <a:spcPts val="0"/>
              </a:spcBef>
              <a:buNone/>
            </a:pPr>
            <a:r>
              <a:rPr lang="en"/>
              <a:t>Shared Interface and Sorter</a:t>
            </a:r>
          </a:p>
        </p:txBody>
      </p:sp>
      <p:sp>
        <p:nvSpPr>
          <p:cNvPr id="316" name="Shape 316"/>
          <p:cNvSpPr txBox="1"/>
          <p:nvPr/>
        </p:nvSpPr>
        <p:spPr>
          <a:xfrm>
            <a:off x="457200" y="2020850"/>
            <a:ext cx="8229600" cy="1954200"/>
          </a:xfrm>
          <a:prstGeom prst="rect">
            <a:avLst/>
          </a:prstGeom>
          <a:solidFill>
            <a:srgbClr val="FFFFFF"/>
          </a:solidFill>
          <a:ln>
            <a:noFill/>
          </a:ln>
        </p:spPr>
        <p:txBody>
          <a:bodyPr anchorCtr="0" anchor="t" bIns="91425" lIns="91425" rIns="91425" tIns="91425">
            <a:noAutofit/>
          </a:bodyPr>
          <a:lstStyle/>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export interface </a:t>
            </a:r>
            <a:r>
              <a:rPr lang="en" sz="900">
                <a:solidFill>
                  <a:schemeClr val="dk1"/>
                </a:solidFill>
                <a:highlight>
                  <a:srgbClr val="FFFFFF"/>
                </a:highlight>
                <a:latin typeface="Courier New"/>
                <a:ea typeface="Courier New"/>
                <a:cs typeface="Courier New"/>
                <a:sym typeface="Courier New"/>
              </a:rPr>
              <a:t>Deadline </a:t>
            </a:r>
            <a:r>
              <a:rPr b="1" lang="en" sz="900">
                <a:solidFill>
                  <a:srgbClr val="000080"/>
                </a:solidFill>
                <a:highlight>
                  <a:srgbClr val="FFFFFF"/>
                </a:highlight>
                <a:latin typeface="Courier New"/>
                <a:ea typeface="Courier New"/>
                <a:cs typeface="Courier New"/>
                <a:sym typeface="Courier New"/>
              </a:rPr>
              <a:t>extends </a:t>
            </a:r>
            <a:r>
              <a:rPr lang="en" sz="900">
                <a:solidFill>
                  <a:schemeClr val="dk1"/>
                </a:solidFill>
                <a:highlight>
                  <a:srgbClr val="FFFFFF"/>
                </a:highlight>
                <a:latin typeface="Courier New"/>
                <a:ea typeface="Courier New"/>
                <a:cs typeface="Courier New"/>
                <a:sym typeface="Courier New"/>
              </a:rPr>
              <a:t>BaseEntity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id</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deadlineType</a:t>
            </a:r>
            <a:r>
              <a:rPr lang="en" sz="900">
                <a:solidFill>
                  <a:schemeClr val="dk1"/>
                </a:solidFill>
                <a:highlight>
                  <a:srgbClr val="FFFFFF"/>
                </a:highlight>
                <a:latin typeface="Courier New"/>
                <a:ea typeface="Courier New"/>
                <a:cs typeface="Courier New"/>
                <a:sym typeface="Courier New"/>
              </a:rPr>
              <a:t>: DeadlineType;</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month</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day</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date</a:t>
            </a:r>
            <a:r>
              <a:rPr lang="en" sz="900">
                <a:solidFill>
                  <a:schemeClr val="dk1"/>
                </a:solidFill>
                <a:highlight>
                  <a:srgbClr val="FFFFFF"/>
                </a:highlight>
                <a:latin typeface="Courier New"/>
                <a:ea typeface="Courier New"/>
                <a:cs typeface="Courier New"/>
                <a:sym typeface="Courier New"/>
              </a:rPr>
              <a:t>: Date;</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export const </a:t>
            </a:r>
            <a:r>
              <a:rPr i="1" lang="en" sz="900">
                <a:solidFill>
                  <a:schemeClr val="dk1"/>
                </a:solidFill>
                <a:highlight>
                  <a:srgbClr val="FFFFFF"/>
                </a:highlight>
                <a:latin typeface="Courier New"/>
                <a:ea typeface="Courier New"/>
                <a:cs typeface="Courier New"/>
                <a:sym typeface="Courier New"/>
              </a:rPr>
              <a:t>deadlineComparator </a:t>
            </a:r>
            <a:r>
              <a:rPr lang="en" sz="900">
                <a:solidFill>
                  <a:schemeClr val="dk1"/>
                </a:solidFill>
                <a:highlight>
                  <a:srgbClr val="FFFFFF"/>
                </a:highlight>
                <a:latin typeface="Courier New"/>
                <a:ea typeface="Courier New"/>
                <a:cs typeface="Courier New"/>
                <a:sym typeface="Courier New"/>
              </a:rPr>
              <a:t>= (deadline: Deadline) =&gt;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return </a:t>
            </a:r>
            <a:r>
              <a:rPr lang="en" sz="900">
                <a:solidFill>
                  <a:schemeClr val="dk1"/>
                </a:solidFill>
                <a:highlight>
                  <a:srgbClr val="FFFFFF"/>
                </a:highlight>
                <a:latin typeface="Courier New"/>
                <a:ea typeface="Courier New"/>
                <a:cs typeface="Courier New"/>
                <a:sym typeface="Courier New"/>
              </a:rPr>
              <a:t>deadline.</a:t>
            </a:r>
            <a:r>
              <a:rPr b="1" lang="en" sz="900">
                <a:solidFill>
                  <a:srgbClr val="660E7A"/>
                </a:solidFill>
                <a:highlight>
                  <a:srgbClr val="FFFFFF"/>
                </a:highlight>
                <a:latin typeface="Courier New"/>
                <a:ea typeface="Courier New"/>
                <a:cs typeface="Courier New"/>
                <a:sym typeface="Courier New"/>
              </a:rPr>
              <a:t>deadlineType</a:t>
            </a:r>
            <a:r>
              <a:rPr lang="en" sz="900">
                <a:solidFill>
                  <a:schemeClr val="dk1"/>
                </a:solidFill>
                <a:highlight>
                  <a:srgbClr val="FFFFFF"/>
                </a:highlight>
                <a:latin typeface="Courier New"/>
                <a:ea typeface="Courier New"/>
                <a:cs typeface="Courier New"/>
                <a:sym typeface="Courier New"/>
              </a:rPr>
              <a:t>.</a:t>
            </a:r>
            <a:r>
              <a:rPr b="1" lang="en" sz="900">
                <a:solidFill>
                  <a:srgbClr val="660E7A"/>
                </a:solidFill>
                <a:highlight>
                  <a:srgbClr val="FFFFFF"/>
                </a:highlight>
                <a:latin typeface="Courier New"/>
                <a:ea typeface="Courier New"/>
                <a:cs typeface="Courier New"/>
                <a:sym typeface="Courier New"/>
              </a:rPr>
              <a:t>sortOrder</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None/>
            </a:pPr>
            <a:r>
              <a:rPr lang="en"/>
              <a:t>...</a:t>
            </a:r>
          </a:p>
        </p:txBody>
      </p:sp>
      <p:sp>
        <p:nvSpPr>
          <p:cNvPr id="317" name="Shape 317"/>
          <p:cNvSpPr txBox="1"/>
          <p:nvPr/>
        </p:nvSpPr>
        <p:spPr>
          <a:xfrm>
            <a:off x="457200" y="4439425"/>
            <a:ext cx="8229600" cy="1138500"/>
          </a:xfrm>
          <a:prstGeom prst="rect">
            <a:avLst/>
          </a:prstGeom>
          <a:solidFill>
            <a:srgbClr val="FFFFFF"/>
          </a:solidFill>
          <a:ln>
            <a:noFill/>
          </a:ln>
        </p:spPr>
        <p:txBody>
          <a:bodyPr anchorCtr="0" anchor="t" bIns="91425" lIns="91425" rIns="91425" tIns="91425">
            <a:noAutofit/>
          </a:bodyPr>
          <a:lstStyle/>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r>
              <a:rPr i="1" lang="en" sz="900">
                <a:solidFill>
                  <a:schemeClr val="dk1"/>
                </a:solidFill>
                <a:highlight>
                  <a:srgbClr val="FFFFFF"/>
                </a:highlight>
                <a:latin typeface="Courier New"/>
                <a:ea typeface="Courier New"/>
                <a:cs typeface="Courier New"/>
                <a:sym typeface="Courier New"/>
              </a:rPr>
              <a:t>Model</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DeadlineModel </a:t>
            </a:r>
            <a:r>
              <a:rPr b="1" lang="en" sz="900">
                <a:solidFill>
                  <a:srgbClr val="000080"/>
                </a:solidFill>
                <a:highlight>
                  <a:srgbClr val="FFFFFF"/>
                </a:highlight>
                <a:latin typeface="Courier New"/>
                <a:ea typeface="Courier New"/>
                <a:cs typeface="Courier New"/>
                <a:sym typeface="Courier New"/>
              </a:rPr>
              <a:t>extends </a:t>
            </a:r>
            <a:r>
              <a:rPr lang="en" sz="900">
                <a:solidFill>
                  <a:schemeClr val="dk1"/>
                </a:solidFill>
                <a:highlight>
                  <a:srgbClr val="FFFFFF"/>
                </a:highlight>
                <a:latin typeface="Courier New"/>
                <a:ea typeface="Courier New"/>
                <a:cs typeface="Courier New"/>
                <a:sym typeface="Courier New"/>
              </a:rPr>
              <a:t>BaseModel&lt;DeadlineModel&gt; </a:t>
            </a:r>
            <a:r>
              <a:rPr b="1" lang="en" sz="900">
                <a:solidFill>
                  <a:srgbClr val="000080"/>
                </a:solidFill>
                <a:highlight>
                  <a:srgbClr val="FFFFFF"/>
                </a:highlight>
                <a:latin typeface="Courier New"/>
                <a:ea typeface="Courier New"/>
                <a:cs typeface="Courier New"/>
                <a:sym typeface="Courier New"/>
              </a:rPr>
              <a:t>implements </a:t>
            </a:r>
            <a:r>
              <a:rPr lang="en" sz="900">
                <a:solidFill>
                  <a:schemeClr val="dk1"/>
                </a:solidFill>
                <a:highlight>
                  <a:srgbClr val="FFFFFF"/>
                </a:highlight>
                <a:latin typeface="Courier New"/>
                <a:ea typeface="Courier New"/>
                <a:cs typeface="Courier New"/>
                <a:sym typeface="Courier New"/>
              </a:rPr>
              <a:t>Deadline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Id</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id</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month</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day</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number</a:t>
            </a:r>
            <a:r>
              <a:rPr lang="en" sz="900">
                <a:solidFill>
                  <a:schemeClr val="dk1"/>
                </a:solidFill>
                <a:highlight>
                  <a:srgbClr val="FFFFFF"/>
                </a:highlight>
                <a:latin typeface="Courier New"/>
                <a:ea typeface="Courier New"/>
                <a:cs typeface="Courier New"/>
                <a:sym typeface="Courier New"/>
              </a:rPr>
              <a:t>;</a:t>
            </a:r>
          </a:p>
          <a:p>
            <a:pPr lvl="0">
              <a:spcBef>
                <a:spcPts val="0"/>
              </a:spcBef>
              <a:buNone/>
            </a:pPr>
            <a:r>
              <a:rPr lang="en"/>
              <a:t>...</a:t>
            </a:r>
          </a:p>
        </p:txBody>
      </p:sp>
      <p:sp>
        <p:nvSpPr>
          <p:cNvPr id="318" name="Shape 318"/>
          <p:cNvSpPr txBox="1"/>
          <p:nvPr/>
        </p:nvSpPr>
        <p:spPr>
          <a:xfrm>
            <a:off x="457200" y="5656700"/>
            <a:ext cx="8229600" cy="1084800"/>
          </a:xfrm>
          <a:prstGeom prst="rect">
            <a:avLst/>
          </a:prstGeom>
          <a:solidFill>
            <a:srgbClr val="FFFFFF"/>
          </a:solidFill>
          <a:ln>
            <a:noFill/>
          </a:ln>
        </p:spPr>
        <p:txBody>
          <a:bodyPr anchorCtr="0" anchor="t" bIns="91425" lIns="91425" rIns="91425" tIns="91425">
            <a:noAutofit/>
          </a:bodyPr>
          <a:lstStyle/>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r>
              <a:rPr i="1" lang="en" sz="900">
                <a:solidFill>
                  <a:schemeClr val="dk1"/>
                </a:solidFill>
                <a:highlight>
                  <a:srgbClr val="FFFFFF"/>
                </a:highlight>
                <a:latin typeface="Courier New"/>
                <a:ea typeface="Courier New"/>
                <a:cs typeface="Courier New"/>
                <a:sym typeface="Courier New"/>
              </a:rPr>
              <a:t>Model</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ProgramModel </a:t>
            </a:r>
            <a:r>
              <a:rPr b="1" lang="en" sz="900">
                <a:solidFill>
                  <a:srgbClr val="000080"/>
                </a:solidFill>
                <a:highlight>
                  <a:srgbClr val="FFFFFF"/>
                </a:highlight>
                <a:latin typeface="Courier New"/>
                <a:ea typeface="Courier New"/>
                <a:cs typeface="Courier New"/>
                <a:sym typeface="Courier New"/>
              </a:rPr>
              <a:t>extends </a:t>
            </a:r>
            <a:r>
              <a:rPr lang="en" sz="900">
                <a:solidFill>
                  <a:schemeClr val="dk1"/>
                </a:solidFill>
                <a:highlight>
                  <a:srgbClr val="FFFFFF"/>
                </a:highlight>
                <a:latin typeface="Courier New"/>
                <a:ea typeface="Courier New"/>
                <a:cs typeface="Courier New"/>
                <a:sym typeface="Courier New"/>
              </a:rPr>
              <a:t>BaseModel&lt;ProgramModel&gt; </a:t>
            </a:r>
            <a:r>
              <a:rPr b="1" lang="en" sz="900">
                <a:solidFill>
                  <a:srgbClr val="000080"/>
                </a:solidFill>
                <a:highlight>
                  <a:srgbClr val="FFFFFF"/>
                </a:highlight>
                <a:latin typeface="Courier New"/>
                <a:ea typeface="Courier New"/>
                <a:cs typeface="Courier New"/>
                <a:sym typeface="Courier New"/>
              </a:rPr>
              <a:t>implements </a:t>
            </a:r>
            <a:r>
              <a:rPr lang="en" sz="900">
                <a:solidFill>
                  <a:schemeClr val="dk1"/>
                </a:solidFill>
                <a:highlight>
                  <a:srgbClr val="FFFFFF"/>
                </a:highlight>
                <a:latin typeface="Courier New"/>
                <a:ea typeface="Courier New"/>
                <a:cs typeface="Courier New"/>
                <a:sym typeface="Courier New"/>
              </a:rPr>
              <a:t>Program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HasMany</a:t>
            </a:r>
            <a:r>
              <a:rPr lang="en" sz="900">
                <a:solidFill>
                  <a:schemeClr val="dk1"/>
                </a:solidFill>
                <a:highlight>
                  <a:srgbClr val="FFFFFF"/>
                </a:highlight>
                <a:latin typeface="Courier New"/>
                <a:ea typeface="Courier New"/>
                <a:cs typeface="Courier New"/>
                <a:sym typeface="Courier New"/>
              </a:rPr>
              <a:t>(</a:t>
            </a:r>
            <a:r>
              <a:rPr b="1" lang="en" sz="900">
                <a:solidFill>
                  <a:srgbClr val="008000"/>
                </a:solidFill>
                <a:highlight>
                  <a:srgbClr val="FFFFFF"/>
                </a:highlight>
                <a:latin typeface="Courier New"/>
                <a:ea typeface="Courier New"/>
                <a:cs typeface="Courier New"/>
                <a:sym typeface="Courier New"/>
              </a:rPr>
              <a:t>'DeadlineModel'</a:t>
            </a:r>
            <a:r>
              <a:rPr lang="en" sz="900">
                <a:solidFill>
                  <a:schemeClr val="dk1"/>
                </a:solidFill>
                <a:highlight>
                  <a:srgbClr val="FFFFFF"/>
                </a:highlight>
                <a:latin typeface="Courier New"/>
                <a:ea typeface="Courier New"/>
                <a:cs typeface="Courier New"/>
                <a:sym typeface="Courier New"/>
              </a:rPr>
              <a:t>, { </a:t>
            </a:r>
            <a:r>
              <a:rPr b="1" lang="en" sz="900">
                <a:solidFill>
                  <a:srgbClr val="660E7A"/>
                </a:solidFill>
                <a:highlight>
                  <a:srgbClr val="FFFFFF"/>
                </a:highlight>
                <a:latin typeface="Courier New"/>
                <a:ea typeface="Courier New"/>
                <a:cs typeface="Courier New"/>
                <a:sym typeface="Courier New"/>
              </a:rPr>
              <a:t>destroyOrphans</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true</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comparator</a:t>
            </a: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deadlineComparator </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b="1" lang="en" sz="900">
                <a:solidFill>
                  <a:srgbClr val="660E7A"/>
                </a:solidFill>
                <a:highlight>
                  <a:srgbClr val="FFFFFF"/>
                </a:highlight>
                <a:latin typeface="Courier New"/>
                <a:ea typeface="Courier New"/>
                <a:cs typeface="Courier New"/>
                <a:sym typeface="Courier New"/>
              </a:rPr>
              <a:t> deadlines</a:t>
            </a:r>
            <a:r>
              <a:rPr lang="en" sz="900">
                <a:solidFill>
                  <a:schemeClr val="dk1"/>
                </a:solidFill>
                <a:highlight>
                  <a:srgbClr val="FFFFFF"/>
                </a:highlight>
                <a:latin typeface="Courier New"/>
                <a:ea typeface="Courier New"/>
                <a:cs typeface="Courier New"/>
                <a:sym typeface="Courier New"/>
              </a:rPr>
              <a:t>: Deadline[];</a:t>
            </a:r>
          </a:p>
          <a:p>
            <a:pPr lvl="0">
              <a:spcBef>
                <a:spcPts val="0"/>
              </a:spcBef>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rPr lang="en" sz="900">
                <a:solidFill>
                  <a:schemeClr val="dk1"/>
                </a:solidFill>
                <a:highlight>
                  <a:srgbClr val="FFFFFF"/>
                </a:highlight>
                <a:latin typeface="Courier New"/>
                <a:ea typeface="Courier New"/>
                <a:cs typeface="Courier New"/>
                <a:sym typeface="Courier New"/>
              </a:rPr>
              <a:t>}</a:t>
            </a:r>
          </a:p>
        </p:txBody>
      </p:sp>
      <p:sp>
        <p:nvSpPr>
          <p:cNvPr id="319" name="Shape 319"/>
          <p:cNvSpPr txBox="1"/>
          <p:nvPr>
            <p:ph idx="1" type="body"/>
          </p:nvPr>
        </p:nvSpPr>
        <p:spPr>
          <a:xfrm>
            <a:off x="457200" y="3989139"/>
            <a:ext cx="8229600" cy="438000"/>
          </a:xfrm>
          <a:prstGeom prst="rect">
            <a:avLst/>
          </a:prstGeom>
        </p:spPr>
        <p:txBody>
          <a:bodyPr anchorCtr="0" anchor="t" bIns="91425" lIns="91425" rIns="91425" tIns="91425">
            <a:noAutofit/>
          </a:bodyPr>
          <a:lstStyle/>
          <a:p>
            <a:pPr lvl="0" rtl="0">
              <a:spcBef>
                <a:spcPts val="0"/>
              </a:spcBef>
              <a:buNone/>
            </a:pPr>
            <a:r>
              <a:rPr lang="en"/>
              <a:t>Server Side Use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TypeScript Interfaces</a:t>
            </a:r>
          </a:p>
        </p:txBody>
      </p:sp>
      <p:sp>
        <p:nvSpPr>
          <p:cNvPr id="325" name="Shape 325"/>
          <p:cNvSpPr txBox="1"/>
          <p:nvPr>
            <p:ph idx="1" type="body"/>
          </p:nvPr>
        </p:nvSpPr>
        <p:spPr>
          <a:xfrm>
            <a:off x="457200" y="2006747"/>
            <a:ext cx="8229600" cy="3977700"/>
          </a:xfrm>
          <a:prstGeom prst="rect">
            <a:avLst/>
          </a:prstGeom>
          <a:solidFill>
            <a:srgbClr val="FFFFFF"/>
          </a:solidFill>
        </p:spPr>
        <p:txBody>
          <a:bodyPr anchorCtr="0" anchor="t" bIns="91425" lIns="91425" rIns="91425" tIns="91425">
            <a:noAutofit/>
          </a:bodyPr>
          <a:lstStyle/>
          <a:p>
            <a:pPr lvl="0">
              <a:spcBef>
                <a:spcPts val="0"/>
              </a:spcBef>
              <a:buClr>
                <a:schemeClr val="dk1"/>
              </a:buClr>
              <a:buSzPct val="122222"/>
              <a:buFont typeface="Arial"/>
              <a:buNone/>
            </a:pPr>
            <a:r>
              <a:rPr b="1" lang="en" sz="900">
                <a:solidFill>
                  <a:srgbClr val="000080"/>
                </a:solidFill>
                <a:highlight>
                  <a:srgbClr val="FFFF00"/>
                </a:highlight>
                <a:latin typeface="Courier New"/>
                <a:ea typeface="Courier New"/>
                <a:cs typeface="Courier New"/>
                <a:sym typeface="Courier New"/>
              </a:rPr>
              <a:t>import </a:t>
            </a:r>
            <a:r>
              <a:rPr lang="en" sz="900">
                <a:solidFill>
                  <a:schemeClr val="dk1"/>
                </a:solidFill>
                <a:highlight>
                  <a:srgbClr val="FFFF00"/>
                </a:highlight>
                <a:latin typeface="Courier New"/>
                <a:ea typeface="Courier New"/>
                <a:cs typeface="Courier New"/>
                <a:sym typeface="Courier New"/>
              </a:rPr>
              <a:t>{ Deadline } </a:t>
            </a:r>
            <a:r>
              <a:rPr b="1" lang="en" sz="900">
                <a:solidFill>
                  <a:srgbClr val="000080"/>
                </a:solidFill>
                <a:highlight>
                  <a:srgbClr val="FFFF00"/>
                </a:highlight>
                <a:latin typeface="Courier New"/>
                <a:ea typeface="Courier New"/>
                <a:cs typeface="Courier New"/>
                <a:sym typeface="Courier New"/>
              </a:rPr>
              <a:t>from </a:t>
            </a:r>
            <a:r>
              <a:rPr b="1" lang="en" sz="900">
                <a:solidFill>
                  <a:srgbClr val="008000"/>
                </a:solidFill>
                <a:highlight>
                  <a:srgbClr val="FFFF00"/>
                </a:highlight>
                <a:latin typeface="Courier New"/>
                <a:ea typeface="Courier New"/>
                <a:cs typeface="Courier New"/>
                <a:sym typeface="Courier New"/>
              </a:rPr>
              <a:t>'../../../../common/models/index'</a:t>
            </a:r>
            <a:r>
              <a:rPr lang="en" sz="900">
                <a:solidFill>
                  <a:schemeClr val="dk1"/>
                </a:solidFill>
                <a:highlight>
                  <a:srgbClr val="FFFF00"/>
                </a:highlight>
                <a:latin typeface="Courier New"/>
                <a:ea typeface="Courier New"/>
                <a:cs typeface="Courier New"/>
                <a:sym typeface="Courier New"/>
              </a:rPr>
              <a:t>;</a:t>
            </a:r>
          </a:p>
          <a:p>
            <a:pPr lvl="0">
              <a:spcBef>
                <a:spcPts val="0"/>
              </a:spcBef>
              <a:buClr>
                <a:schemeClr val="dk1"/>
              </a:buClr>
              <a:buSzPct val="122222"/>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@Component({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selector</a:t>
            </a:r>
            <a:r>
              <a:rPr lang="en" sz="900">
                <a:solidFill>
                  <a:schemeClr val="dk1"/>
                </a:solidFill>
                <a:highlight>
                  <a:srgbClr val="FFFFFF"/>
                </a:highlight>
                <a:latin typeface="Courier New"/>
                <a:ea typeface="Courier New"/>
                <a:cs typeface="Courier New"/>
                <a:sym typeface="Courier New"/>
              </a:rPr>
              <a:t>: </a:t>
            </a:r>
            <a:r>
              <a:rPr b="1" lang="en" sz="900">
                <a:solidFill>
                  <a:srgbClr val="008000"/>
                </a:solidFill>
                <a:highlight>
                  <a:srgbClr val="FFFFFF"/>
                </a:highlight>
                <a:latin typeface="Courier New"/>
                <a:ea typeface="Courier New"/>
                <a:cs typeface="Courier New"/>
                <a:sym typeface="Courier New"/>
              </a:rPr>
              <a:t>'gs-deadlines'</a:t>
            </a:r>
            <a:r>
              <a:rPr lang="en" sz="900">
                <a:solidFill>
                  <a:schemeClr val="dk1"/>
                </a:solidFill>
                <a:highlight>
                  <a:srgbClr val="FFFFFF"/>
                </a:highlight>
                <a:latin typeface="Courier New"/>
                <a:ea typeface="Courier New"/>
                <a:cs typeface="Courier New"/>
                <a:sym typeface="Courier New"/>
              </a:rPr>
              <a:t>,</a:t>
            </a:r>
          </a:p>
          <a:p>
            <a:pPr lvl="0" rt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template</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DeadlinesComponent </a:t>
            </a:r>
            <a:r>
              <a:rPr b="1" lang="en" sz="900">
                <a:solidFill>
                  <a:srgbClr val="000080"/>
                </a:solidFill>
                <a:highlight>
                  <a:srgbClr val="FFFFFF"/>
                </a:highlight>
                <a:latin typeface="Courier New"/>
                <a:ea typeface="Courier New"/>
                <a:cs typeface="Courier New"/>
                <a:sym typeface="Courier New"/>
              </a:rPr>
              <a:t>implements </a:t>
            </a:r>
            <a:r>
              <a:rPr lang="en" sz="900">
                <a:solidFill>
                  <a:schemeClr val="dk1"/>
                </a:solidFill>
                <a:highlight>
                  <a:srgbClr val="FFFFFF"/>
                </a:highlight>
                <a:latin typeface="Courier New"/>
                <a:ea typeface="Courier New"/>
                <a:cs typeface="Courier New"/>
                <a:sym typeface="Courier New"/>
              </a:rPr>
              <a:t>OnInit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private </a:t>
            </a:r>
            <a:r>
              <a:rPr b="1" lang="en" sz="900">
                <a:solidFill>
                  <a:srgbClr val="660E7A"/>
                </a:solidFill>
                <a:highlight>
                  <a:srgbClr val="FFFFFF"/>
                </a:highlight>
                <a:latin typeface="Courier New"/>
                <a:ea typeface="Courier New"/>
                <a:cs typeface="Courier New"/>
                <a:sym typeface="Courier New"/>
              </a:rPr>
              <a:t>newDeadline</a:t>
            </a:r>
            <a:r>
              <a:rPr lang="en" sz="900">
                <a:solidFill>
                  <a:schemeClr val="dk1"/>
                </a:solidFill>
                <a:highlight>
                  <a:srgbClr val="FFFFFF"/>
                </a:highlight>
                <a:latin typeface="Courier New"/>
                <a:ea typeface="Courier New"/>
                <a:cs typeface="Courier New"/>
                <a:sym typeface="Courier New"/>
              </a:rPr>
              <a:t>: Deadline</a:t>
            </a:r>
            <a:r>
              <a:rPr b="1" lang="en" sz="900">
                <a:solidFill>
                  <a:srgbClr val="660E7A"/>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this</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buildNewDeadline</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buildNewDeadline</a:t>
            </a:r>
            <a:r>
              <a:rPr lang="en" sz="900">
                <a:solidFill>
                  <a:schemeClr val="dk1"/>
                </a:solidFill>
                <a:highlight>
                  <a:srgbClr val="FFFFFF"/>
                </a:highlight>
                <a:latin typeface="Courier New"/>
                <a:ea typeface="Courier New"/>
                <a:cs typeface="Courier New"/>
                <a:sym typeface="Courier New"/>
              </a:rPr>
              <a:t>(): </a:t>
            </a:r>
            <a:r>
              <a:rPr lang="en" sz="900">
                <a:solidFill>
                  <a:schemeClr val="dk1"/>
                </a:solidFill>
                <a:highlight>
                  <a:srgbClr val="FFFF00"/>
                </a:highlight>
                <a:latin typeface="Courier New"/>
                <a:ea typeface="Courier New"/>
                <a:cs typeface="Courier New"/>
                <a:sym typeface="Courier New"/>
              </a:rPr>
              <a:t>Deadline</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return </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id</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null</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deadlineType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null</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month</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null</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day</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null</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date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null</a:t>
            </a:r>
          </a:p>
          <a:p>
            <a:pPr lvl="0">
              <a:spcBef>
                <a:spcPts val="0"/>
              </a:spcBef>
              <a:buClr>
                <a:schemeClr val="dk1"/>
              </a:buClr>
              <a:buSzPct val="122222"/>
              <a:buFont typeface="Arial"/>
              <a:buNone/>
            </a:pPr>
            <a:r>
              <a:rPr b="1" lang="en" sz="900">
                <a:solidFill>
                  <a:srgbClr val="000080"/>
                </a:solidFill>
                <a:highlight>
                  <a:srgbClr val="FFFFFF"/>
                </a:highlight>
                <a:latin typeface="Courier New"/>
                <a:ea typeface="Courier New"/>
                <a:cs typeface="Courier New"/>
                <a:sym typeface="Courier New"/>
              </a:rPr>
              <a:t>   </a:t>
            </a:r>
            <a:r>
              <a:rPr lang="en" sz="900">
                <a:solidFill>
                  <a:schemeClr val="dk1"/>
                </a:solidFill>
                <a:highlight>
                  <a:srgbClr val="FFFFFF"/>
                </a:highlight>
                <a:latin typeface="Courier New"/>
                <a:ea typeface="Courier New"/>
                <a:cs typeface="Courier New"/>
                <a:sym typeface="Courier New"/>
              </a:rPr>
              <a:t>};</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indent="-69850" lvl="0" marL="0">
              <a:spcBef>
                <a:spcPts val="0"/>
              </a:spcBef>
              <a:buClr>
                <a:schemeClr val="dk1"/>
              </a:buClr>
              <a:buSzPct val="122222"/>
              <a:buFont typeface="Arial"/>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removeDeadline</a:t>
            </a:r>
            <a:r>
              <a:rPr lang="en" sz="900">
                <a:solidFill>
                  <a:schemeClr val="dk1"/>
                </a:solidFill>
                <a:highlight>
                  <a:srgbClr val="FFFFFF"/>
                </a:highlight>
                <a:latin typeface="Courier New"/>
                <a:ea typeface="Courier New"/>
                <a:cs typeface="Courier New"/>
                <a:sym typeface="Courier New"/>
              </a:rPr>
              <a:t>(deadline: </a:t>
            </a:r>
            <a:r>
              <a:rPr lang="en" sz="900">
                <a:solidFill>
                  <a:schemeClr val="dk1"/>
                </a:solidFill>
                <a:highlight>
                  <a:srgbClr val="FFFF00"/>
                </a:highlight>
                <a:latin typeface="Courier New"/>
                <a:ea typeface="Courier New"/>
                <a:cs typeface="Courier New"/>
                <a:sym typeface="Courier New"/>
              </a:rPr>
              <a:t>Deadline</a:t>
            </a: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t/>
            </a:r>
            <a:endParaRPr sz="900">
              <a:solidFill>
                <a:schemeClr val="dk1"/>
              </a:solidFill>
              <a:highlight>
                <a:srgbClr val="FFFFFF"/>
              </a:highlight>
              <a:latin typeface="Courier New"/>
              <a:ea typeface="Courier New"/>
              <a:cs typeface="Courier New"/>
              <a:sym typeface="Courier New"/>
            </a:endParaRP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addDeadline</a:t>
            </a:r>
            <a:r>
              <a:rPr lang="en" sz="900">
                <a:solidFill>
                  <a:schemeClr val="dk1"/>
                </a:solidFill>
                <a:highlight>
                  <a:srgbClr val="FFFFFF"/>
                </a:highlight>
                <a:latin typeface="Courier New"/>
                <a:ea typeface="Courier New"/>
                <a:cs typeface="Courier New"/>
                <a:sym typeface="Courier New"/>
              </a:rPr>
              <a:t>() {</a:t>
            </a:r>
          </a:p>
          <a:p>
            <a:pPr lvl="0" rt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 }</a:t>
            </a:r>
          </a:p>
          <a:p>
            <a:pPr lvl="0">
              <a:spcBef>
                <a:spcPts val="0"/>
              </a:spcBef>
              <a:buClr>
                <a:schemeClr val="dk1"/>
              </a:buClr>
              <a:buSzPct val="122222"/>
              <a:buFont typeface="Arial"/>
              <a:buNone/>
            </a:pPr>
            <a:r>
              <a:rPr lang="en" sz="900">
                <a:solidFill>
                  <a:schemeClr val="dk1"/>
                </a:solidFill>
                <a:highlight>
                  <a:srgbClr val="FFFFFF"/>
                </a:highlight>
                <a:latin typeface="Courier New"/>
                <a:ea typeface="Courier New"/>
                <a:cs typeface="Courier New"/>
                <a:sym typeface="Courier New"/>
              </a:rPr>
              <a:t>}</a:t>
            </a:r>
          </a:p>
          <a:p>
            <a:pPr lvl="0">
              <a:spcBef>
                <a:spcPts val="0"/>
              </a:spcBef>
              <a:buNone/>
            </a:pPr>
            <a:r>
              <a:t/>
            </a:r>
            <a:endParaRPr/>
          </a:p>
        </p:txBody>
      </p:sp>
      <p:sp>
        <p:nvSpPr>
          <p:cNvPr id="326" name="Shape 326"/>
          <p:cNvSpPr txBox="1"/>
          <p:nvPr>
            <p:ph idx="1" type="body"/>
          </p:nvPr>
        </p:nvSpPr>
        <p:spPr>
          <a:xfrm>
            <a:off x="457200" y="1568739"/>
            <a:ext cx="8229600" cy="438000"/>
          </a:xfrm>
          <a:prstGeom prst="rect">
            <a:avLst/>
          </a:prstGeom>
        </p:spPr>
        <p:txBody>
          <a:bodyPr anchorCtr="0" anchor="t" bIns="91425" lIns="91425" rIns="91425" tIns="91425">
            <a:noAutofit/>
          </a:bodyPr>
          <a:lstStyle/>
          <a:p>
            <a:pPr lvl="0" rtl="0">
              <a:spcBef>
                <a:spcPts val="0"/>
              </a:spcBef>
              <a:buNone/>
            </a:pPr>
            <a:r>
              <a:rPr lang="en"/>
              <a:t>Client Side Use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1" type="body"/>
          </p:nvPr>
        </p:nvSpPr>
        <p:spPr>
          <a:xfrm>
            <a:off x="457200" y="5060452"/>
            <a:ext cx="8229600" cy="1730700"/>
          </a:xfrm>
          <a:prstGeom prst="rect">
            <a:avLst/>
          </a:prstGeom>
        </p:spPr>
        <p:txBody>
          <a:bodyPr anchorCtr="0" anchor="t" bIns="91425" lIns="91425" rIns="91425" tIns="91425">
            <a:noAutofit/>
          </a:bodyPr>
          <a:lstStyle/>
          <a:p>
            <a:pPr indent="-228600" lvl="0" marL="457200" rtl="0">
              <a:spcBef>
                <a:spcPts val="0"/>
              </a:spcBef>
              <a:buChar char="●"/>
            </a:pPr>
            <a:r>
              <a:rPr lang="en"/>
              <a:t>Small IT team with limited resources</a:t>
            </a:r>
          </a:p>
          <a:p>
            <a:pPr indent="-228600" lvl="0" marL="457200" rtl="0">
              <a:spcBef>
                <a:spcPts val="0"/>
              </a:spcBef>
              <a:buChar char="●"/>
            </a:pPr>
            <a:r>
              <a:rPr lang="en"/>
              <a:t>Too many programming languages</a:t>
            </a:r>
          </a:p>
          <a:p>
            <a:pPr indent="-228600" lvl="0" marL="457200" rtl="0">
              <a:spcBef>
                <a:spcPts val="0"/>
              </a:spcBef>
              <a:buChar char="●"/>
            </a:pPr>
            <a:r>
              <a:rPr lang="en"/>
              <a:t>Too many server platforms</a:t>
            </a:r>
          </a:p>
          <a:p>
            <a:pPr indent="-228600" lvl="0" marL="457200" rtl="0">
              <a:spcBef>
                <a:spcPts val="0"/>
              </a:spcBef>
              <a:buChar char="●"/>
            </a:pPr>
            <a:r>
              <a:rPr lang="en"/>
              <a:t>Too many databases</a:t>
            </a:r>
          </a:p>
          <a:p>
            <a:pPr indent="-228600" lvl="0" marL="457200" rtl="0">
              <a:spcBef>
                <a:spcPts val="0"/>
              </a:spcBef>
              <a:buChar char="●"/>
            </a:pPr>
            <a:r>
              <a:rPr lang="en"/>
              <a:t>Unreliable or limited control over environment due to shared infrastructure</a:t>
            </a:r>
          </a:p>
        </p:txBody>
      </p:sp>
      <p:pic>
        <p:nvPicPr>
          <p:cNvPr id="108" name="Shape 108"/>
          <p:cNvPicPr preferRelativeResize="0"/>
          <p:nvPr/>
        </p:nvPicPr>
        <p:blipFill>
          <a:blip r:embed="rId3">
            <a:alphaModFix/>
          </a:blip>
          <a:stretch>
            <a:fillRect/>
          </a:stretch>
        </p:blipFill>
        <p:spPr>
          <a:xfrm>
            <a:off x="714575" y="1669800"/>
            <a:ext cx="5651100" cy="3390650"/>
          </a:xfrm>
          <a:prstGeom prst="rect">
            <a:avLst/>
          </a:prstGeom>
          <a:noFill/>
          <a:ln>
            <a:noFill/>
          </a:ln>
        </p:spPr>
      </p:pic>
      <p:sp>
        <p:nvSpPr>
          <p:cNvPr id="109" name="Shape 109"/>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Problem</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Why AWS?</a:t>
            </a:r>
          </a:p>
        </p:txBody>
      </p:sp>
      <p:sp>
        <p:nvSpPr>
          <p:cNvPr id="332" name="Shape 332"/>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pPr>
            <a:r>
              <a:rPr lang="en"/>
              <a:t>Cost</a:t>
            </a:r>
          </a:p>
          <a:p>
            <a:pPr indent="-228600" lvl="0" marL="457200" rtl="0">
              <a:spcBef>
                <a:spcPts val="0"/>
              </a:spcBef>
            </a:pPr>
            <a:r>
              <a:rPr lang="en"/>
              <a:t>Control</a:t>
            </a:r>
          </a:p>
          <a:p>
            <a:pPr indent="-228600" lvl="1" marL="914400" rtl="0">
              <a:spcBef>
                <a:spcPts val="0"/>
              </a:spcBef>
              <a:buFont typeface="Garamond"/>
            </a:pPr>
            <a:r>
              <a:rPr lang="en">
                <a:latin typeface="Garamond"/>
                <a:ea typeface="Garamond"/>
                <a:cs typeface="Garamond"/>
                <a:sym typeface="Garamond"/>
              </a:rPr>
              <a:t>C</a:t>
            </a:r>
            <a:r>
              <a:rPr lang="en">
                <a:latin typeface="Garamond"/>
                <a:ea typeface="Garamond"/>
                <a:cs typeface="Garamond"/>
                <a:sym typeface="Garamond"/>
              </a:rPr>
              <a:t>hanges right when we need them</a:t>
            </a:r>
          </a:p>
          <a:p>
            <a:pPr indent="-228600" lvl="0" marL="457200" rtl="0">
              <a:spcBef>
                <a:spcPts val="0"/>
              </a:spcBef>
            </a:pPr>
            <a:r>
              <a:rPr lang="en"/>
              <a:t>Downtime</a:t>
            </a:r>
          </a:p>
          <a:p>
            <a:pPr indent="-228600" lvl="1" marL="914400" rtl="0">
              <a:spcBef>
                <a:spcPts val="0"/>
              </a:spcBef>
              <a:buFont typeface="Garamond"/>
            </a:pPr>
            <a:r>
              <a:rPr lang="en">
                <a:latin typeface="Garamond"/>
                <a:ea typeface="Garamond"/>
                <a:cs typeface="Garamond"/>
                <a:sym typeface="Garamond"/>
              </a:rPr>
              <a:t>High-availability (at a price)</a:t>
            </a:r>
          </a:p>
          <a:p>
            <a:pPr indent="-228600" lvl="0" marL="457200" rtl="0">
              <a:spcBef>
                <a:spcPts val="0"/>
              </a:spcBef>
            </a:pPr>
            <a:r>
              <a:rPr lang="en"/>
              <a:t>Features</a:t>
            </a:r>
          </a:p>
          <a:p>
            <a:pPr indent="-228600" lvl="1" marL="914400" marR="0" rtl="0" algn="l">
              <a:lnSpc>
                <a:spcPct val="100000"/>
              </a:lnSpc>
              <a:spcBef>
                <a:spcPts val="360"/>
              </a:spcBef>
              <a:spcAft>
                <a:spcPts val="0"/>
              </a:spcAft>
              <a:buFont typeface="Garamond"/>
            </a:pPr>
            <a:r>
              <a:rPr lang="en">
                <a:latin typeface="Garamond"/>
                <a:ea typeface="Garamond"/>
                <a:cs typeface="Garamond"/>
                <a:sym typeface="Garamond"/>
              </a:rPr>
              <a:t>S3</a:t>
            </a:r>
          </a:p>
          <a:p>
            <a:pPr indent="-228600" lvl="1" marL="914400" marR="0" rtl="0" algn="l">
              <a:lnSpc>
                <a:spcPct val="100000"/>
              </a:lnSpc>
              <a:spcBef>
                <a:spcPts val="360"/>
              </a:spcBef>
              <a:spcAft>
                <a:spcPts val="0"/>
              </a:spcAft>
              <a:buFont typeface="Garamond"/>
            </a:pPr>
            <a:r>
              <a:rPr lang="en">
                <a:latin typeface="Garamond"/>
                <a:ea typeface="Garamond"/>
                <a:cs typeface="Garamond"/>
                <a:sym typeface="Garamond"/>
              </a:rPr>
              <a:t>Load Balancers</a:t>
            </a:r>
          </a:p>
          <a:p>
            <a:pPr indent="-228600" lvl="1" marL="914400" marR="0" rtl="0" algn="l">
              <a:lnSpc>
                <a:spcPct val="100000"/>
              </a:lnSpc>
              <a:spcBef>
                <a:spcPts val="360"/>
              </a:spcBef>
              <a:spcAft>
                <a:spcPts val="0"/>
              </a:spcAft>
              <a:buFont typeface="Garamond"/>
            </a:pPr>
            <a:r>
              <a:rPr lang="en">
                <a:latin typeface="Garamond"/>
                <a:ea typeface="Garamond"/>
                <a:cs typeface="Garamond"/>
                <a:sym typeface="Garamond"/>
              </a:rPr>
              <a:t>Blue/Green deployment</a:t>
            </a:r>
          </a:p>
        </p:txBody>
      </p:sp>
      <p:pic>
        <p:nvPicPr>
          <p:cNvPr descr="awsLogo.png" id="333" name="Shape 333"/>
          <p:cNvPicPr preferRelativeResize="0"/>
          <p:nvPr/>
        </p:nvPicPr>
        <p:blipFill>
          <a:blip r:embed="rId3">
            <a:alphaModFix/>
          </a:blip>
          <a:stretch>
            <a:fillRect/>
          </a:stretch>
        </p:blipFill>
        <p:spPr>
          <a:xfrm>
            <a:off x="5679650" y="428712"/>
            <a:ext cx="2093050" cy="7639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Jenkins Pipeline</a:t>
            </a:r>
          </a:p>
        </p:txBody>
      </p:sp>
      <p:sp>
        <p:nvSpPr>
          <p:cNvPr id="339" name="Shape 339"/>
          <p:cNvSpPr txBox="1"/>
          <p:nvPr>
            <p:ph idx="1" type="body"/>
          </p:nvPr>
        </p:nvSpPr>
        <p:spPr>
          <a:xfrm>
            <a:off x="457200" y="1704700"/>
            <a:ext cx="3703200" cy="4840200"/>
          </a:xfrm>
          <a:prstGeom prst="rect">
            <a:avLst/>
          </a:prstGeom>
        </p:spPr>
        <p:txBody>
          <a:bodyPr anchorCtr="0" anchor="t" bIns="91425" lIns="91425" rIns="91425" tIns="91425">
            <a:noAutofit/>
          </a:bodyPr>
          <a:lstStyle/>
          <a:p>
            <a:pPr indent="-228600" lvl="0" marL="457200" rtl="0">
              <a:spcBef>
                <a:spcPts val="0"/>
              </a:spcBef>
            </a:pPr>
            <a:r>
              <a:rPr lang="en"/>
              <a:t>Build Process as code</a:t>
            </a:r>
          </a:p>
          <a:p>
            <a:pPr indent="-228600" lvl="1" marL="914400" marR="0" rtl="0" algn="l">
              <a:lnSpc>
                <a:spcPct val="100000"/>
              </a:lnSpc>
              <a:spcBef>
                <a:spcPts val="0"/>
              </a:spcBef>
              <a:spcAft>
                <a:spcPts val="0"/>
              </a:spcAft>
              <a:buFont typeface="Garamond"/>
            </a:pPr>
            <a:r>
              <a:rPr lang="en">
                <a:latin typeface="Garamond"/>
                <a:ea typeface="Garamond"/>
                <a:cs typeface="Garamond"/>
                <a:sym typeface="Garamond"/>
              </a:rPr>
              <a:t>In application repo</a:t>
            </a:r>
          </a:p>
          <a:p>
            <a:pPr indent="-228600" lvl="0" marL="457200">
              <a:spcBef>
                <a:spcPts val="0"/>
              </a:spcBef>
            </a:pPr>
            <a:r>
              <a:rPr lang="en"/>
              <a:t>Separate build stages for troubleshooting</a:t>
            </a:r>
          </a:p>
        </p:txBody>
      </p:sp>
      <p:pic>
        <p:nvPicPr>
          <p:cNvPr descr="226px-Jenkins_logo.svg.png" id="340" name="Shape 340"/>
          <p:cNvPicPr preferRelativeResize="0"/>
          <p:nvPr/>
        </p:nvPicPr>
        <p:blipFill>
          <a:blip r:embed="rId3">
            <a:alphaModFix/>
          </a:blip>
          <a:stretch>
            <a:fillRect/>
          </a:stretch>
        </p:blipFill>
        <p:spPr>
          <a:xfrm>
            <a:off x="6793511" y="134800"/>
            <a:ext cx="979188" cy="1351800"/>
          </a:xfrm>
          <a:prstGeom prst="rect">
            <a:avLst/>
          </a:prstGeom>
          <a:noFill/>
          <a:ln>
            <a:noFill/>
          </a:ln>
        </p:spPr>
      </p:pic>
      <p:grpSp>
        <p:nvGrpSpPr>
          <p:cNvPr id="341" name="Shape 341"/>
          <p:cNvGrpSpPr/>
          <p:nvPr/>
        </p:nvGrpSpPr>
        <p:grpSpPr>
          <a:xfrm>
            <a:off x="228611" y="4566475"/>
            <a:ext cx="979188" cy="2242000"/>
            <a:chOff x="457211" y="4566475"/>
            <a:chExt cx="979188" cy="2242000"/>
          </a:xfrm>
        </p:grpSpPr>
        <p:pic>
          <p:nvPicPr>
            <p:cNvPr descr="226px-Jenkins_logo.svg.png" id="342" name="Shape 342"/>
            <p:cNvPicPr preferRelativeResize="0"/>
            <p:nvPr/>
          </p:nvPicPr>
          <p:blipFill>
            <a:blip r:embed="rId3">
              <a:alphaModFix/>
            </a:blip>
            <a:stretch>
              <a:fillRect/>
            </a:stretch>
          </p:blipFill>
          <p:spPr>
            <a:xfrm>
              <a:off x="457211" y="4912625"/>
              <a:ext cx="979188" cy="1351800"/>
            </a:xfrm>
            <a:prstGeom prst="rect">
              <a:avLst/>
            </a:prstGeom>
            <a:noFill/>
            <a:ln>
              <a:noFill/>
            </a:ln>
          </p:spPr>
        </p:pic>
        <p:sp>
          <p:nvSpPr>
            <p:cNvPr id="343" name="Shape 343"/>
            <p:cNvSpPr txBox="1"/>
            <p:nvPr/>
          </p:nvSpPr>
          <p:spPr>
            <a:xfrm>
              <a:off x="499050" y="6211475"/>
              <a:ext cx="895500" cy="597000"/>
            </a:xfrm>
            <a:prstGeom prst="rect">
              <a:avLst/>
            </a:prstGeom>
            <a:noFill/>
            <a:ln>
              <a:noFill/>
            </a:ln>
          </p:spPr>
          <p:txBody>
            <a:bodyPr anchorCtr="0" anchor="t" bIns="91425" lIns="91425" rIns="91425" tIns="91425">
              <a:noAutofit/>
            </a:bodyPr>
            <a:lstStyle/>
            <a:p>
              <a:pPr lvl="0" algn="ctr">
                <a:spcBef>
                  <a:spcPts val="0"/>
                </a:spcBef>
                <a:buNone/>
              </a:pPr>
              <a:r>
                <a:rPr lang="en"/>
                <a:t>Jenkins</a:t>
              </a:r>
            </a:p>
            <a:p>
              <a:pPr lvl="0" algn="ctr">
                <a:spcBef>
                  <a:spcPts val="0"/>
                </a:spcBef>
                <a:buNone/>
              </a:pPr>
              <a:r>
                <a:rPr lang="en"/>
                <a:t>Pipeline</a:t>
              </a:r>
            </a:p>
          </p:txBody>
        </p:sp>
        <p:sp>
          <p:nvSpPr>
            <p:cNvPr id="344" name="Shape 344"/>
            <p:cNvSpPr txBox="1"/>
            <p:nvPr/>
          </p:nvSpPr>
          <p:spPr>
            <a:xfrm>
              <a:off x="679650" y="4566475"/>
              <a:ext cx="534300" cy="330000"/>
            </a:xfrm>
            <a:prstGeom prst="rect">
              <a:avLst/>
            </a:prstGeom>
            <a:noFill/>
            <a:ln>
              <a:noFill/>
            </a:ln>
          </p:spPr>
          <p:txBody>
            <a:bodyPr anchorCtr="0" anchor="t" bIns="91425" lIns="91425" rIns="91425" tIns="91425">
              <a:noAutofit/>
            </a:bodyPr>
            <a:lstStyle/>
            <a:p>
              <a:pPr lvl="0" algn="ctr">
                <a:spcBef>
                  <a:spcPts val="0"/>
                </a:spcBef>
                <a:buNone/>
              </a:pPr>
              <a:r>
                <a:rPr lang="en"/>
                <a:t>Test</a:t>
              </a:r>
            </a:p>
          </p:txBody>
        </p:sp>
      </p:grpSp>
      <p:pic>
        <p:nvPicPr>
          <p:cNvPr id="345" name="Shape 345"/>
          <p:cNvPicPr preferRelativeResize="0"/>
          <p:nvPr/>
        </p:nvPicPr>
        <p:blipFill>
          <a:blip r:embed="rId4">
            <a:alphaModFix/>
          </a:blip>
          <a:stretch>
            <a:fillRect/>
          </a:stretch>
        </p:blipFill>
        <p:spPr>
          <a:xfrm>
            <a:off x="4193445" y="3425600"/>
            <a:ext cx="4493350" cy="2617600"/>
          </a:xfrm>
          <a:prstGeom prst="rect">
            <a:avLst/>
          </a:prstGeom>
          <a:noFill/>
          <a:ln>
            <a:noFill/>
          </a:ln>
        </p:spPr>
      </p:pic>
      <p:pic>
        <p:nvPicPr>
          <p:cNvPr id="346" name="Shape 346"/>
          <p:cNvPicPr preferRelativeResize="0"/>
          <p:nvPr/>
        </p:nvPicPr>
        <p:blipFill>
          <a:blip r:embed="rId5">
            <a:alphaModFix/>
          </a:blip>
          <a:stretch>
            <a:fillRect/>
          </a:stretch>
        </p:blipFill>
        <p:spPr>
          <a:xfrm>
            <a:off x="4160369" y="1778969"/>
            <a:ext cx="4559500" cy="16791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Docker</a:t>
            </a:r>
          </a:p>
        </p:txBody>
      </p:sp>
      <p:sp>
        <p:nvSpPr>
          <p:cNvPr id="352" name="Shape 352"/>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pPr>
            <a:r>
              <a:rPr lang="en"/>
              <a:t>Build Process as code</a:t>
            </a:r>
          </a:p>
          <a:p>
            <a:pPr indent="-228600" lvl="1" marL="914400" rtl="0">
              <a:spcBef>
                <a:spcPts val="0"/>
              </a:spcBef>
              <a:buFont typeface="Garamond"/>
            </a:pPr>
            <a:r>
              <a:rPr lang="en">
                <a:latin typeface="Garamond"/>
                <a:ea typeface="Garamond"/>
                <a:cs typeface="Garamond"/>
                <a:sym typeface="Garamond"/>
              </a:rPr>
              <a:t>In application repo</a:t>
            </a:r>
          </a:p>
          <a:p>
            <a:pPr indent="0" lvl="0" marL="0" rtl="0">
              <a:spcBef>
                <a:spcPts val="0"/>
              </a:spcBef>
              <a:buNone/>
            </a:pPr>
            <a:r>
              <a:t/>
            </a:r>
            <a:endParaRPr>
              <a:latin typeface="Garamond"/>
              <a:ea typeface="Garamond"/>
              <a:cs typeface="Garamond"/>
              <a:sym typeface="Garamond"/>
            </a:endParaRPr>
          </a:p>
          <a:p>
            <a:pPr indent="-228600" lvl="0" marL="457200" rtl="0">
              <a:spcBef>
                <a:spcPts val="0"/>
              </a:spcBef>
            </a:pPr>
            <a:r>
              <a:rPr lang="en"/>
              <a:t>PaaS on AWS</a:t>
            </a:r>
          </a:p>
          <a:p>
            <a:pPr indent="-228600" lvl="0" marL="457200" rtl="0">
              <a:spcBef>
                <a:spcPts val="0"/>
              </a:spcBef>
            </a:pPr>
            <a:r>
              <a:rPr lang="en"/>
              <a:t>Many small applications</a:t>
            </a:r>
          </a:p>
          <a:p>
            <a:pPr indent="-228600" lvl="1" marL="914400" rtl="0">
              <a:spcBef>
                <a:spcPts val="0"/>
              </a:spcBef>
            </a:pPr>
            <a:r>
              <a:rPr lang="en">
                <a:latin typeface="Garamond"/>
                <a:ea typeface="Garamond"/>
                <a:cs typeface="Garamond"/>
                <a:sym typeface="Garamond"/>
              </a:rPr>
              <a:t>Too small for Elastic Beanstalk</a:t>
            </a:r>
          </a:p>
          <a:p>
            <a:pPr indent="-228600" lvl="0" marL="457200">
              <a:spcBef>
                <a:spcPts val="0"/>
              </a:spcBef>
            </a:pPr>
            <a:r>
              <a:rPr lang="en"/>
              <a:t>Easy version upgrades</a:t>
            </a:r>
          </a:p>
        </p:txBody>
      </p:sp>
      <p:grpSp>
        <p:nvGrpSpPr>
          <p:cNvPr id="353" name="Shape 353"/>
          <p:cNvGrpSpPr/>
          <p:nvPr/>
        </p:nvGrpSpPr>
        <p:grpSpPr>
          <a:xfrm>
            <a:off x="228611" y="4566475"/>
            <a:ext cx="979188" cy="2242000"/>
            <a:chOff x="457211" y="4566475"/>
            <a:chExt cx="979188" cy="2242000"/>
          </a:xfrm>
        </p:grpSpPr>
        <p:pic>
          <p:nvPicPr>
            <p:cNvPr descr="226px-Jenkins_logo.svg.png" id="354" name="Shape 354"/>
            <p:cNvPicPr preferRelativeResize="0"/>
            <p:nvPr/>
          </p:nvPicPr>
          <p:blipFill>
            <a:blip r:embed="rId3">
              <a:alphaModFix/>
            </a:blip>
            <a:stretch>
              <a:fillRect/>
            </a:stretch>
          </p:blipFill>
          <p:spPr>
            <a:xfrm>
              <a:off x="457211" y="4912625"/>
              <a:ext cx="979188" cy="1351800"/>
            </a:xfrm>
            <a:prstGeom prst="rect">
              <a:avLst/>
            </a:prstGeom>
            <a:noFill/>
            <a:ln>
              <a:noFill/>
            </a:ln>
          </p:spPr>
        </p:pic>
        <p:sp>
          <p:nvSpPr>
            <p:cNvPr id="355" name="Shape 355"/>
            <p:cNvSpPr txBox="1"/>
            <p:nvPr/>
          </p:nvSpPr>
          <p:spPr>
            <a:xfrm>
              <a:off x="499050" y="6211475"/>
              <a:ext cx="895500" cy="597000"/>
            </a:xfrm>
            <a:prstGeom prst="rect">
              <a:avLst/>
            </a:prstGeom>
            <a:noFill/>
            <a:ln>
              <a:noFill/>
            </a:ln>
          </p:spPr>
          <p:txBody>
            <a:bodyPr anchorCtr="0" anchor="t" bIns="91425" lIns="91425" rIns="91425" tIns="91425">
              <a:noAutofit/>
            </a:bodyPr>
            <a:lstStyle/>
            <a:p>
              <a:pPr lvl="0" rtl="0" algn="ctr">
                <a:spcBef>
                  <a:spcPts val="0"/>
                </a:spcBef>
                <a:buNone/>
              </a:pPr>
              <a:r>
                <a:rPr lang="en"/>
                <a:t>Jenkins</a:t>
              </a:r>
            </a:p>
            <a:p>
              <a:pPr lvl="0" rtl="0" algn="ctr">
                <a:spcBef>
                  <a:spcPts val="0"/>
                </a:spcBef>
                <a:buNone/>
              </a:pPr>
              <a:r>
                <a:rPr lang="en"/>
                <a:t>Pipeline</a:t>
              </a:r>
            </a:p>
          </p:txBody>
        </p:sp>
        <p:sp>
          <p:nvSpPr>
            <p:cNvPr id="356" name="Shape 356"/>
            <p:cNvSpPr txBox="1"/>
            <p:nvPr/>
          </p:nvSpPr>
          <p:spPr>
            <a:xfrm>
              <a:off x="679650" y="4566475"/>
              <a:ext cx="534300" cy="330000"/>
            </a:xfrm>
            <a:prstGeom prst="rect">
              <a:avLst/>
            </a:prstGeom>
            <a:noFill/>
            <a:ln>
              <a:noFill/>
            </a:ln>
          </p:spPr>
          <p:txBody>
            <a:bodyPr anchorCtr="0" anchor="t" bIns="91425" lIns="91425" rIns="91425" tIns="91425">
              <a:noAutofit/>
            </a:bodyPr>
            <a:lstStyle/>
            <a:p>
              <a:pPr lvl="0" rtl="0" algn="ctr">
                <a:spcBef>
                  <a:spcPts val="0"/>
                </a:spcBef>
                <a:buNone/>
              </a:pPr>
              <a:r>
                <a:rPr lang="en"/>
                <a:t>Test</a:t>
              </a:r>
            </a:p>
          </p:txBody>
        </p:sp>
      </p:grpSp>
      <p:pic>
        <p:nvPicPr>
          <p:cNvPr descr="large_v-trans.png" id="357" name="Shape 357"/>
          <p:cNvPicPr preferRelativeResize="0"/>
          <p:nvPr/>
        </p:nvPicPr>
        <p:blipFill>
          <a:blip r:embed="rId4">
            <a:alphaModFix/>
          </a:blip>
          <a:stretch>
            <a:fillRect/>
          </a:stretch>
        </p:blipFill>
        <p:spPr>
          <a:xfrm>
            <a:off x="6095419" y="-41099"/>
            <a:ext cx="1909498" cy="1703600"/>
          </a:xfrm>
          <a:prstGeom prst="rect">
            <a:avLst/>
          </a:prstGeom>
          <a:noFill/>
          <a:ln>
            <a:noFill/>
          </a:ln>
        </p:spPr>
      </p:pic>
      <p:grpSp>
        <p:nvGrpSpPr>
          <p:cNvPr id="358" name="Shape 358"/>
          <p:cNvGrpSpPr/>
          <p:nvPr/>
        </p:nvGrpSpPr>
        <p:grpSpPr>
          <a:xfrm>
            <a:off x="1852094" y="4566475"/>
            <a:ext cx="1909498" cy="1972800"/>
            <a:chOff x="1547294" y="4566475"/>
            <a:chExt cx="1909498" cy="1972800"/>
          </a:xfrm>
        </p:grpSpPr>
        <p:sp>
          <p:nvSpPr>
            <p:cNvPr id="359" name="Shape 359"/>
            <p:cNvSpPr txBox="1"/>
            <p:nvPr/>
          </p:nvSpPr>
          <p:spPr>
            <a:xfrm>
              <a:off x="2207450" y="4566475"/>
              <a:ext cx="589200" cy="314100"/>
            </a:xfrm>
            <a:prstGeom prst="rect">
              <a:avLst/>
            </a:prstGeom>
            <a:noFill/>
            <a:ln>
              <a:noFill/>
            </a:ln>
          </p:spPr>
          <p:txBody>
            <a:bodyPr anchorCtr="0" anchor="t" bIns="91425" lIns="91425" rIns="91425" tIns="91425">
              <a:noAutofit/>
            </a:bodyPr>
            <a:lstStyle/>
            <a:p>
              <a:pPr lvl="0" algn="ctr">
                <a:spcBef>
                  <a:spcPts val="0"/>
                </a:spcBef>
                <a:buNone/>
              </a:pPr>
              <a:r>
                <a:rPr lang="en"/>
                <a:t>Build</a:t>
              </a:r>
            </a:p>
          </p:txBody>
        </p:sp>
        <p:pic>
          <p:nvPicPr>
            <p:cNvPr descr="large_v-trans.png" id="360" name="Shape 360"/>
            <p:cNvPicPr preferRelativeResize="0"/>
            <p:nvPr/>
          </p:nvPicPr>
          <p:blipFill>
            <a:blip r:embed="rId4">
              <a:alphaModFix/>
            </a:blip>
            <a:stretch>
              <a:fillRect/>
            </a:stretch>
          </p:blipFill>
          <p:spPr>
            <a:xfrm>
              <a:off x="1547294" y="4835675"/>
              <a:ext cx="1909498" cy="1703600"/>
            </a:xfrm>
            <a:prstGeom prst="rect">
              <a:avLst/>
            </a:prstGeom>
            <a:noFill/>
            <a:ln>
              <a:noFill/>
            </a:ln>
          </p:spPr>
        </p:pic>
      </p:grpSp>
      <p:cxnSp>
        <p:nvCxnSpPr>
          <p:cNvPr id="361" name="Shape 361"/>
          <p:cNvCxnSpPr/>
          <p:nvPr/>
        </p:nvCxnSpPr>
        <p:spPr>
          <a:xfrm>
            <a:off x="1374750" y="5588500"/>
            <a:ext cx="620700" cy="0"/>
          </a:xfrm>
          <a:prstGeom prst="straightConnector1">
            <a:avLst/>
          </a:prstGeom>
          <a:noFill/>
          <a:ln cap="flat" cmpd="sng" w="28575">
            <a:solidFill>
              <a:schemeClr val="dk2"/>
            </a:solidFill>
            <a:prstDash val="solid"/>
            <a:round/>
            <a:headEnd len="lg" w="lg" type="none"/>
            <a:tailEnd len="lg" w="lg" type="triangle"/>
          </a:ln>
        </p:spPr>
      </p:cxnSp>
      <p:pic>
        <p:nvPicPr>
          <p:cNvPr id="362" name="Shape 362"/>
          <p:cNvPicPr preferRelativeResize="0"/>
          <p:nvPr/>
        </p:nvPicPr>
        <p:blipFill>
          <a:blip r:embed="rId5">
            <a:alphaModFix/>
          </a:blip>
          <a:stretch>
            <a:fillRect/>
          </a:stretch>
        </p:blipFill>
        <p:spPr>
          <a:xfrm>
            <a:off x="4986597" y="1846047"/>
            <a:ext cx="3010225" cy="24352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ECS</a:t>
            </a:r>
            <a:br>
              <a:rPr lang="en"/>
            </a:br>
            <a:r>
              <a:rPr lang="en" sz="1800"/>
              <a:t>	(Elastic Container Service)</a:t>
            </a:r>
          </a:p>
        </p:txBody>
      </p:sp>
      <p:sp>
        <p:nvSpPr>
          <p:cNvPr id="368" name="Shape 368"/>
          <p:cNvSpPr txBox="1"/>
          <p:nvPr>
            <p:ph idx="1" type="body"/>
          </p:nvPr>
        </p:nvSpPr>
        <p:spPr>
          <a:xfrm>
            <a:off x="457200" y="1704688"/>
            <a:ext cx="8229600" cy="4840200"/>
          </a:xfrm>
          <a:prstGeom prst="rect">
            <a:avLst/>
          </a:prstGeom>
          <a:ln>
            <a:noFill/>
          </a:ln>
        </p:spPr>
        <p:txBody>
          <a:bodyPr anchorCtr="0" anchor="t" bIns="91425" lIns="91425" rIns="91425" tIns="91425">
            <a:noAutofit/>
          </a:bodyPr>
          <a:lstStyle/>
          <a:p>
            <a:pPr indent="-228600" lvl="0" marL="457200" rtl="0">
              <a:spcBef>
                <a:spcPts val="0"/>
              </a:spcBef>
            </a:pPr>
            <a:r>
              <a:rPr lang="en"/>
              <a:t>Container management service</a:t>
            </a:r>
          </a:p>
          <a:p>
            <a:pPr indent="-228600" lvl="0" marL="457200" rtl="0">
              <a:spcBef>
                <a:spcPts val="0"/>
              </a:spcBef>
            </a:pPr>
            <a:r>
              <a:rPr lang="en"/>
              <a:t>Self-healing</a:t>
            </a:r>
          </a:p>
          <a:p>
            <a:pPr indent="-228600" lvl="0" marL="457200" rtl="0">
              <a:spcBef>
                <a:spcPts val="0"/>
              </a:spcBef>
            </a:pPr>
            <a:r>
              <a:rPr lang="en"/>
              <a:t>Blue/Green deployment</a:t>
            </a:r>
          </a:p>
          <a:p>
            <a:pPr indent="-228600" lvl="1" marL="914400">
              <a:spcBef>
                <a:spcPts val="0"/>
              </a:spcBef>
            </a:pPr>
            <a:r>
              <a:rPr lang="en">
                <a:latin typeface="Garamond"/>
                <a:ea typeface="Garamond"/>
                <a:cs typeface="Garamond"/>
                <a:sym typeface="Garamond"/>
              </a:rPr>
              <a:t>Built-in</a:t>
            </a:r>
          </a:p>
        </p:txBody>
      </p:sp>
      <p:grpSp>
        <p:nvGrpSpPr>
          <p:cNvPr id="369" name="Shape 369"/>
          <p:cNvGrpSpPr/>
          <p:nvPr/>
        </p:nvGrpSpPr>
        <p:grpSpPr>
          <a:xfrm>
            <a:off x="228611" y="4566475"/>
            <a:ext cx="979188" cy="2242000"/>
            <a:chOff x="457211" y="4566475"/>
            <a:chExt cx="979188" cy="2242000"/>
          </a:xfrm>
        </p:grpSpPr>
        <p:pic>
          <p:nvPicPr>
            <p:cNvPr descr="226px-Jenkins_logo.svg.png" id="370" name="Shape 370"/>
            <p:cNvPicPr preferRelativeResize="0"/>
            <p:nvPr/>
          </p:nvPicPr>
          <p:blipFill>
            <a:blip r:embed="rId3">
              <a:alphaModFix/>
            </a:blip>
            <a:stretch>
              <a:fillRect/>
            </a:stretch>
          </p:blipFill>
          <p:spPr>
            <a:xfrm>
              <a:off x="457211" y="4912625"/>
              <a:ext cx="979188" cy="1351800"/>
            </a:xfrm>
            <a:prstGeom prst="rect">
              <a:avLst/>
            </a:prstGeom>
            <a:noFill/>
            <a:ln>
              <a:noFill/>
            </a:ln>
          </p:spPr>
        </p:pic>
        <p:sp>
          <p:nvSpPr>
            <p:cNvPr id="371" name="Shape 371"/>
            <p:cNvSpPr txBox="1"/>
            <p:nvPr/>
          </p:nvSpPr>
          <p:spPr>
            <a:xfrm>
              <a:off x="499050" y="6211475"/>
              <a:ext cx="895500" cy="597000"/>
            </a:xfrm>
            <a:prstGeom prst="rect">
              <a:avLst/>
            </a:prstGeom>
            <a:noFill/>
            <a:ln>
              <a:noFill/>
            </a:ln>
          </p:spPr>
          <p:txBody>
            <a:bodyPr anchorCtr="0" anchor="t" bIns="91425" lIns="91425" rIns="91425" tIns="91425">
              <a:noAutofit/>
            </a:bodyPr>
            <a:lstStyle/>
            <a:p>
              <a:pPr lvl="0" rtl="0" algn="ctr">
                <a:spcBef>
                  <a:spcPts val="0"/>
                </a:spcBef>
                <a:buNone/>
              </a:pPr>
              <a:r>
                <a:rPr lang="en"/>
                <a:t>Jenkins</a:t>
              </a:r>
            </a:p>
            <a:p>
              <a:pPr lvl="0" rtl="0" algn="ctr">
                <a:spcBef>
                  <a:spcPts val="0"/>
                </a:spcBef>
                <a:buNone/>
              </a:pPr>
              <a:r>
                <a:rPr lang="en"/>
                <a:t>Pipeline</a:t>
              </a:r>
            </a:p>
          </p:txBody>
        </p:sp>
        <p:sp>
          <p:nvSpPr>
            <p:cNvPr id="372" name="Shape 372"/>
            <p:cNvSpPr txBox="1"/>
            <p:nvPr/>
          </p:nvSpPr>
          <p:spPr>
            <a:xfrm>
              <a:off x="679650" y="4566475"/>
              <a:ext cx="534300" cy="330000"/>
            </a:xfrm>
            <a:prstGeom prst="rect">
              <a:avLst/>
            </a:prstGeom>
            <a:noFill/>
            <a:ln>
              <a:noFill/>
            </a:ln>
          </p:spPr>
          <p:txBody>
            <a:bodyPr anchorCtr="0" anchor="t" bIns="91425" lIns="91425" rIns="91425" tIns="91425">
              <a:noAutofit/>
            </a:bodyPr>
            <a:lstStyle/>
            <a:p>
              <a:pPr lvl="0" rtl="0" algn="ctr">
                <a:spcBef>
                  <a:spcPts val="0"/>
                </a:spcBef>
                <a:buNone/>
              </a:pPr>
              <a:r>
                <a:rPr lang="en"/>
                <a:t>Test</a:t>
              </a:r>
            </a:p>
          </p:txBody>
        </p:sp>
      </p:grpSp>
      <p:grpSp>
        <p:nvGrpSpPr>
          <p:cNvPr id="373" name="Shape 373"/>
          <p:cNvGrpSpPr/>
          <p:nvPr/>
        </p:nvGrpSpPr>
        <p:grpSpPr>
          <a:xfrm>
            <a:off x="1852094" y="4566475"/>
            <a:ext cx="1909498" cy="1972800"/>
            <a:chOff x="1547294" y="4566475"/>
            <a:chExt cx="1909498" cy="1972800"/>
          </a:xfrm>
        </p:grpSpPr>
        <p:sp>
          <p:nvSpPr>
            <p:cNvPr id="374" name="Shape 374"/>
            <p:cNvSpPr txBox="1"/>
            <p:nvPr/>
          </p:nvSpPr>
          <p:spPr>
            <a:xfrm>
              <a:off x="2207450" y="4566475"/>
              <a:ext cx="589200" cy="314100"/>
            </a:xfrm>
            <a:prstGeom prst="rect">
              <a:avLst/>
            </a:prstGeom>
            <a:noFill/>
            <a:ln>
              <a:noFill/>
            </a:ln>
          </p:spPr>
          <p:txBody>
            <a:bodyPr anchorCtr="0" anchor="t" bIns="91425" lIns="91425" rIns="91425" tIns="91425">
              <a:noAutofit/>
            </a:bodyPr>
            <a:lstStyle/>
            <a:p>
              <a:pPr lvl="0" rtl="0" algn="ctr">
                <a:spcBef>
                  <a:spcPts val="0"/>
                </a:spcBef>
                <a:buNone/>
              </a:pPr>
              <a:r>
                <a:rPr lang="en"/>
                <a:t>Build</a:t>
              </a:r>
            </a:p>
          </p:txBody>
        </p:sp>
        <p:pic>
          <p:nvPicPr>
            <p:cNvPr descr="large_v-trans.png" id="375" name="Shape 375"/>
            <p:cNvPicPr preferRelativeResize="0"/>
            <p:nvPr/>
          </p:nvPicPr>
          <p:blipFill>
            <a:blip r:embed="rId4">
              <a:alphaModFix/>
            </a:blip>
            <a:stretch>
              <a:fillRect/>
            </a:stretch>
          </p:blipFill>
          <p:spPr>
            <a:xfrm>
              <a:off x="1547294" y="4835675"/>
              <a:ext cx="1909498" cy="1703600"/>
            </a:xfrm>
            <a:prstGeom prst="rect">
              <a:avLst/>
            </a:prstGeom>
            <a:noFill/>
            <a:ln>
              <a:noFill/>
            </a:ln>
          </p:spPr>
        </p:pic>
      </p:grpSp>
      <p:pic>
        <p:nvPicPr>
          <p:cNvPr descr="awsLogo.png" id="376" name="Shape 376"/>
          <p:cNvPicPr preferRelativeResize="0"/>
          <p:nvPr/>
        </p:nvPicPr>
        <p:blipFill>
          <a:blip r:embed="rId5">
            <a:alphaModFix/>
          </a:blip>
          <a:stretch>
            <a:fillRect/>
          </a:stretch>
        </p:blipFill>
        <p:spPr>
          <a:xfrm>
            <a:off x="5679650" y="428712"/>
            <a:ext cx="2093050" cy="763974"/>
          </a:xfrm>
          <a:prstGeom prst="rect">
            <a:avLst/>
          </a:prstGeom>
          <a:noFill/>
          <a:ln>
            <a:noFill/>
          </a:ln>
        </p:spPr>
      </p:pic>
      <p:grpSp>
        <p:nvGrpSpPr>
          <p:cNvPr id="377" name="Shape 377"/>
          <p:cNvGrpSpPr/>
          <p:nvPr/>
        </p:nvGrpSpPr>
        <p:grpSpPr>
          <a:xfrm>
            <a:off x="4405900" y="4566475"/>
            <a:ext cx="2093050" cy="1972800"/>
            <a:chOff x="4405900" y="4566475"/>
            <a:chExt cx="2093050" cy="1972800"/>
          </a:xfrm>
        </p:grpSpPr>
        <p:pic>
          <p:nvPicPr>
            <p:cNvPr descr="2000px-AmazonWebservices_Logo.svg.png" id="378" name="Shape 378"/>
            <p:cNvPicPr preferRelativeResize="0"/>
            <p:nvPr/>
          </p:nvPicPr>
          <p:blipFill>
            <a:blip r:embed="rId6">
              <a:alphaModFix/>
            </a:blip>
            <a:stretch>
              <a:fillRect/>
            </a:stretch>
          </p:blipFill>
          <p:spPr>
            <a:xfrm>
              <a:off x="4405900" y="5159377"/>
              <a:ext cx="2093050" cy="786988"/>
            </a:xfrm>
            <a:prstGeom prst="rect">
              <a:avLst/>
            </a:prstGeom>
            <a:noFill/>
            <a:ln>
              <a:noFill/>
            </a:ln>
          </p:spPr>
        </p:pic>
        <p:sp>
          <p:nvSpPr>
            <p:cNvPr id="379" name="Shape 379"/>
            <p:cNvSpPr txBox="1"/>
            <p:nvPr/>
          </p:nvSpPr>
          <p:spPr>
            <a:xfrm>
              <a:off x="5173575" y="6158875"/>
              <a:ext cx="557700" cy="380400"/>
            </a:xfrm>
            <a:prstGeom prst="rect">
              <a:avLst/>
            </a:prstGeom>
            <a:noFill/>
            <a:ln>
              <a:noFill/>
            </a:ln>
          </p:spPr>
          <p:txBody>
            <a:bodyPr anchorCtr="0" anchor="t" bIns="91425" lIns="91425" rIns="91425" tIns="91425">
              <a:noAutofit/>
            </a:bodyPr>
            <a:lstStyle/>
            <a:p>
              <a:pPr lvl="0" algn="ctr">
                <a:spcBef>
                  <a:spcPts val="0"/>
                </a:spcBef>
                <a:buNone/>
              </a:pPr>
              <a:r>
                <a:rPr lang="en"/>
                <a:t>ECS</a:t>
              </a:r>
            </a:p>
          </p:txBody>
        </p:sp>
        <p:sp>
          <p:nvSpPr>
            <p:cNvPr id="380" name="Shape 380"/>
            <p:cNvSpPr txBox="1"/>
            <p:nvPr/>
          </p:nvSpPr>
          <p:spPr>
            <a:xfrm>
              <a:off x="5061225" y="4566475"/>
              <a:ext cx="782400" cy="322200"/>
            </a:xfrm>
            <a:prstGeom prst="rect">
              <a:avLst/>
            </a:prstGeom>
            <a:noFill/>
            <a:ln>
              <a:noFill/>
            </a:ln>
          </p:spPr>
          <p:txBody>
            <a:bodyPr anchorCtr="0" anchor="t" bIns="91425" lIns="91425" rIns="91425" tIns="91425">
              <a:noAutofit/>
            </a:bodyPr>
            <a:lstStyle/>
            <a:p>
              <a:pPr lvl="0">
                <a:spcBef>
                  <a:spcPts val="0"/>
                </a:spcBef>
                <a:buNone/>
              </a:pPr>
              <a:r>
                <a:rPr lang="en"/>
                <a:t>Deploy</a:t>
              </a:r>
            </a:p>
          </p:txBody>
        </p:sp>
      </p:grpSp>
      <p:cxnSp>
        <p:nvCxnSpPr>
          <p:cNvPr id="381" name="Shape 381"/>
          <p:cNvCxnSpPr/>
          <p:nvPr/>
        </p:nvCxnSpPr>
        <p:spPr>
          <a:xfrm>
            <a:off x="1374750" y="5588500"/>
            <a:ext cx="620700" cy="0"/>
          </a:xfrm>
          <a:prstGeom prst="straightConnector1">
            <a:avLst/>
          </a:prstGeom>
          <a:noFill/>
          <a:ln cap="flat" cmpd="sng" w="28575">
            <a:solidFill>
              <a:schemeClr val="dk2"/>
            </a:solidFill>
            <a:prstDash val="solid"/>
            <a:round/>
            <a:headEnd len="lg" w="lg" type="none"/>
            <a:tailEnd len="lg" w="lg" type="triangle"/>
          </a:ln>
        </p:spPr>
      </p:cxnSp>
      <p:cxnSp>
        <p:nvCxnSpPr>
          <p:cNvPr id="382" name="Shape 382"/>
          <p:cNvCxnSpPr/>
          <p:nvPr/>
        </p:nvCxnSpPr>
        <p:spPr>
          <a:xfrm>
            <a:off x="3621000" y="5588500"/>
            <a:ext cx="620700" cy="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S3</a:t>
            </a:r>
          </a:p>
          <a:p>
            <a:pPr indent="0" lvl="0" marL="0" rtl="0">
              <a:spcBef>
                <a:spcPts val="0"/>
              </a:spcBef>
              <a:buNone/>
            </a:pPr>
            <a:r>
              <a:rPr lang="en" sz="1800"/>
              <a:t>	(Simple Storage Service)</a:t>
            </a:r>
          </a:p>
        </p:txBody>
      </p:sp>
      <p:sp>
        <p:nvSpPr>
          <p:cNvPr id="388" name="Shape 388"/>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pPr>
            <a:r>
              <a:rPr lang="en"/>
              <a:t>RESTful file storage / retrieval</a:t>
            </a:r>
          </a:p>
          <a:p>
            <a:pPr indent="-228600" lvl="0" marL="457200" marR="0" rtl="0" algn="l">
              <a:lnSpc>
                <a:spcPct val="100000"/>
              </a:lnSpc>
              <a:spcBef>
                <a:spcPts val="0"/>
              </a:spcBef>
              <a:spcAft>
                <a:spcPts val="0"/>
              </a:spcAft>
              <a:buFont typeface="Garamond"/>
            </a:pPr>
            <a:r>
              <a:rPr lang="en"/>
              <a:t>Access controls</a:t>
            </a:r>
          </a:p>
          <a:p>
            <a:pPr indent="-228600" lvl="0" marL="457200" rtl="0">
              <a:spcBef>
                <a:spcPts val="0"/>
              </a:spcBef>
            </a:pPr>
            <a:r>
              <a:rPr lang="en"/>
              <a:t>Encrypted in transit, encrypted at rest</a:t>
            </a:r>
          </a:p>
          <a:p>
            <a:pPr indent="-228600" lvl="0" marL="457200" rtl="0">
              <a:spcBef>
                <a:spcPts val="0"/>
              </a:spcBef>
            </a:pPr>
            <a:r>
              <a:rPr lang="en"/>
              <a:t>$0.023 / GB / month</a:t>
            </a:r>
          </a:p>
          <a:p>
            <a:pPr indent="-228600" lvl="1" marL="914400" rtl="0">
              <a:spcBef>
                <a:spcPts val="0"/>
              </a:spcBef>
              <a:buFont typeface="Garamond"/>
            </a:pPr>
            <a:r>
              <a:rPr lang="en">
                <a:latin typeface="Garamond"/>
                <a:ea typeface="Garamond"/>
                <a:cs typeface="Garamond"/>
                <a:sym typeface="Garamond"/>
              </a:rPr>
              <a:t>2015/16 admissions season ~70,000 pdfs</a:t>
            </a:r>
          </a:p>
          <a:p>
            <a:pPr indent="-228600" lvl="2" marL="1371600" rtl="0">
              <a:spcBef>
                <a:spcPts val="0"/>
              </a:spcBef>
              <a:buFont typeface="Garamond"/>
            </a:pPr>
            <a:r>
              <a:rPr lang="en">
                <a:latin typeface="Garamond"/>
                <a:ea typeface="Garamond"/>
                <a:cs typeface="Garamond"/>
                <a:sym typeface="Garamond"/>
              </a:rPr>
              <a:t>On-campus edms: $15,000/yr</a:t>
            </a:r>
          </a:p>
          <a:p>
            <a:pPr indent="-228600" lvl="2" marL="1371600" rtl="0">
              <a:spcBef>
                <a:spcPts val="0"/>
              </a:spcBef>
              <a:buFont typeface="Garamond"/>
            </a:pPr>
            <a:r>
              <a:rPr lang="en">
                <a:latin typeface="Garamond"/>
                <a:ea typeface="Garamond"/>
                <a:cs typeface="Garamond"/>
                <a:sym typeface="Garamond"/>
              </a:rPr>
              <a:t>AWS: &lt; $20</a:t>
            </a:r>
          </a:p>
        </p:txBody>
      </p:sp>
      <p:pic>
        <p:nvPicPr>
          <p:cNvPr descr="AmazonS3.png" id="389" name="Shape 389"/>
          <p:cNvPicPr preferRelativeResize="0"/>
          <p:nvPr/>
        </p:nvPicPr>
        <p:blipFill>
          <a:blip r:embed="rId3">
            <a:alphaModFix/>
          </a:blip>
          <a:stretch>
            <a:fillRect/>
          </a:stretch>
        </p:blipFill>
        <p:spPr>
          <a:xfrm>
            <a:off x="6420892" y="134792"/>
            <a:ext cx="1351800" cy="1351800"/>
          </a:xfrm>
          <a:prstGeom prst="rect">
            <a:avLst/>
          </a:prstGeom>
          <a:noFill/>
          <a:ln>
            <a:noFill/>
          </a:ln>
        </p:spPr>
      </p:pic>
      <p:grpSp>
        <p:nvGrpSpPr>
          <p:cNvPr id="390" name="Shape 390"/>
          <p:cNvGrpSpPr/>
          <p:nvPr/>
        </p:nvGrpSpPr>
        <p:grpSpPr>
          <a:xfrm>
            <a:off x="7143250" y="3959237"/>
            <a:ext cx="1398300" cy="1585625"/>
            <a:chOff x="433950" y="5035475"/>
            <a:chExt cx="1398300" cy="1585625"/>
          </a:xfrm>
        </p:grpSpPr>
        <p:grpSp>
          <p:nvGrpSpPr>
            <p:cNvPr id="391" name="Shape 391"/>
            <p:cNvGrpSpPr/>
            <p:nvPr/>
          </p:nvGrpSpPr>
          <p:grpSpPr>
            <a:xfrm>
              <a:off x="457192" y="5184792"/>
              <a:ext cx="1351800" cy="1436307"/>
              <a:chOff x="568417" y="3991942"/>
              <a:chExt cx="1351800" cy="1436307"/>
            </a:xfrm>
          </p:grpSpPr>
          <p:pic>
            <p:nvPicPr>
              <p:cNvPr descr="AmazonS3.png" id="392" name="Shape 392"/>
              <p:cNvPicPr preferRelativeResize="0"/>
              <p:nvPr/>
            </p:nvPicPr>
            <p:blipFill>
              <a:blip r:embed="rId3">
                <a:alphaModFix/>
              </a:blip>
              <a:stretch>
                <a:fillRect/>
              </a:stretch>
            </p:blipFill>
            <p:spPr>
              <a:xfrm>
                <a:off x="568417" y="3991942"/>
                <a:ext cx="1351800" cy="1351800"/>
              </a:xfrm>
              <a:prstGeom prst="rect">
                <a:avLst/>
              </a:prstGeom>
              <a:noFill/>
              <a:ln>
                <a:noFill/>
              </a:ln>
            </p:spPr>
          </p:pic>
          <p:sp>
            <p:nvSpPr>
              <p:cNvPr id="393" name="Shape 393"/>
              <p:cNvSpPr txBox="1"/>
              <p:nvPr/>
            </p:nvSpPr>
            <p:spPr>
              <a:xfrm>
                <a:off x="1032225" y="5129750"/>
                <a:ext cx="424200" cy="298500"/>
              </a:xfrm>
              <a:prstGeom prst="rect">
                <a:avLst/>
              </a:prstGeom>
              <a:noFill/>
              <a:ln>
                <a:noFill/>
              </a:ln>
            </p:spPr>
            <p:txBody>
              <a:bodyPr anchorCtr="0" anchor="t" bIns="91425" lIns="91425" rIns="91425" tIns="91425">
                <a:noAutofit/>
              </a:bodyPr>
              <a:lstStyle/>
              <a:p>
                <a:pPr lvl="0" rtl="0">
                  <a:spcBef>
                    <a:spcPts val="0"/>
                  </a:spcBef>
                  <a:buNone/>
                </a:pPr>
                <a:r>
                  <a:rPr lang="en"/>
                  <a:t>S3</a:t>
                </a:r>
              </a:p>
            </p:txBody>
          </p:sp>
        </p:grpSp>
        <p:sp>
          <p:nvSpPr>
            <p:cNvPr id="394" name="Shape 394"/>
            <p:cNvSpPr txBox="1"/>
            <p:nvPr/>
          </p:nvSpPr>
          <p:spPr>
            <a:xfrm>
              <a:off x="433950" y="5035475"/>
              <a:ext cx="1398300" cy="282900"/>
            </a:xfrm>
            <a:prstGeom prst="rect">
              <a:avLst/>
            </a:prstGeom>
            <a:noFill/>
            <a:ln>
              <a:noFill/>
            </a:ln>
          </p:spPr>
          <p:txBody>
            <a:bodyPr anchorCtr="0" anchor="t" bIns="91425" lIns="91425" rIns="91425" tIns="91425">
              <a:noAutofit/>
            </a:bodyPr>
            <a:lstStyle/>
            <a:p>
              <a:pPr lvl="0" rtl="0">
                <a:spcBef>
                  <a:spcPts val="0"/>
                </a:spcBef>
                <a:buNone/>
              </a:pPr>
              <a:r>
                <a:rPr lang="en"/>
                <a:t>DB Credentials</a:t>
              </a:r>
            </a:p>
          </p:txBody>
        </p:sp>
      </p:grpSp>
      <p:grpSp>
        <p:nvGrpSpPr>
          <p:cNvPr id="395" name="Shape 395"/>
          <p:cNvGrpSpPr/>
          <p:nvPr/>
        </p:nvGrpSpPr>
        <p:grpSpPr>
          <a:xfrm>
            <a:off x="228611" y="4566475"/>
            <a:ext cx="979188" cy="2242000"/>
            <a:chOff x="457211" y="4566475"/>
            <a:chExt cx="979188" cy="2242000"/>
          </a:xfrm>
        </p:grpSpPr>
        <p:pic>
          <p:nvPicPr>
            <p:cNvPr descr="226px-Jenkins_logo.svg.png" id="396" name="Shape 396"/>
            <p:cNvPicPr preferRelativeResize="0"/>
            <p:nvPr/>
          </p:nvPicPr>
          <p:blipFill>
            <a:blip r:embed="rId4">
              <a:alphaModFix/>
            </a:blip>
            <a:stretch>
              <a:fillRect/>
            </a:stretch>
          </p:blipFill>
          <p:spPr>
            <a:xfrm>
              <a:off x="457211" y="4912625"/>
              <a:ext cx="979188" cy="1351800"/>
            </a:xfrm>
            <a:prstGeom prst="rect">
              <a:avLst/>
            </a:prstGeom>
            <a:noFill/>
            <a:ln>
              <a:noFill/>
            </a:ln>
          </p:spPr>
        </p:pic>
        <p:sp>
          <p:nvSpPr>
            <p:cNvPr id="397" name="Shape 397"/>
            <p:cNvSpPr txBox="1"/>
            <p:nvPr/>
          </p:nvSpPr>
          <p:spPr>
            <a:xfrm>
              <a:off x="499050" y="6211475"/>
              <a:ext cx="895500" cy="597000"/>
            </a:xfrm>
            <a:prstGeom prst="rect">
              <a:avLst/>
            </a:prstGeom>
            <a:noFill/>
            <a:ln>
              <a:noFill/>
            </a:ln>
          </p:spPr>
          <p:txBody>
            <a:bodyPr anchorCtr="0" anchor="t" bIns="91425" lIns="91425" rIns="91425" tIns="91425">
              <a:noAutofit/>
            </a:bodyPr>
            <a:lstStyle/>
            <a:p>
              <a:pPr lvl="0" rtl="0" algn="ctr">
                <a:spcBef>
                  <a:spcPts val="0"/>
                </a:spcBef>
                <a:buNone/>
              </a:pPr>
              <a:r>
                <a:rPr lang="en"/>
                <a:t>Jenkins</a:t>
              </a:r>
            </a:p>
            <a:p>
              <a:pPr lvl="0" rtl="0" algn="ctr">
                <a:spcBef>
                  <a:spcPts val="0"/>
                </a:spcBef>
                <a:buNone/>
              </a:pPr>
              <a:r>
                <a:rPr lang="en"/>
                <a:t>Pipeline</a:t>
              </a:r>
            </a:p>
          </p:txBody>
        </p:sp>
        <p:sp>
          <p:nvSpPr>
            <p:cNvPr id="398" name="Shape 398"/>
            <p:cNvSpPr txBox="1"/>
            <p:nvPr/>
          </p:nvSpPr>
          <p:spPr>
            <a:xfrm>
              <a:off x="679650" y="4566475"/>
              <a:ext cx="534300" cy="330000"/>
            </a:xfrm>
            <a:prstGeom prst="rect">
              <a:avLst/>
            </a:prstGeom>
            <a:noFill/>
            <a:ln>
              <a:noFill/>
            </a:ln>
          </p:spPr>
          <p:txBody>
            <a:bodyPr anchorCtr="0" anchor="t" bIns="91425" lIns="91425" rIns="91425" tIns="91425">
              <a:noAutofit/>
            </a:bodyPr>
            <a:lstStyle/>
            <a:p>
              <a:pPr lvl="0" rtl="0" algn="ctr">
                <a:spcBef>
                  <a:spcPts val="0"/>
                </a:spcBef>
                <a:buNone/>
              </a:pPr>
              <a:r>
                <a:rPr lang="en"/>
                <a:t>Test</a:t>
              </a:r>
            </a:p>
          </p:txBody>
        </p:sp>
      </p:grpSp>
      <p:grpSp>
        <p:nvGrpSpPr>
          <p:cNvPr id="399" name="Shape 399"/>
          <p:cNvGrpSpPr/>
          <p:nvPr/>
        </p:nvGrpSpPr>
        <p:grpSpPr>
          <a:xfrm>
            <a:off x="1852094" y="4566475"/>
            <a:ext cx="1909498" cy="1972800"/>
            <a:chOff x="1547294" y="4566475"/>
            <a:chExt cx="1909498" cy="1972800"/>
          </a:xfrm>
        </p:grpSpPr>
        <p:sp>
          <p:nvSpPr>
            <p:cNvPr id="400" name="Shape 400"/>
            <p:cNvSpPr txBox="1"/>
            <p:nvPr/>
          </p:nvSpPr>
          <p:spPr>
            <a:xfrm>
              <a:off x="2207450" y="4566475"/>
              <a:ext cx="589200" cy="314100"/>
            </a:xfrm>
            <a:prstGeom prst="rect">
              <a:avLst/>
            </a:prstGeom>
            <a:noFill/>
            <a:ln>
              <a:noFill/>
            </a:ln>
          </p:spPr>
          <p:txBody>
            <a:bodyPr anchorCtr="0" anchor="t" bIns="91425" lIns="91425" rIns="91425" tIns="91425">
              <a:noAutofit/>
            </a:bodyPr>
            <a:lstStyle/>
            <a:p>
              <a:pPr lvl="0" rtl="0" algn="ctr">
                <a:spcBef>
                  <a:spcPts val="0"/>
                </a:spcBef>
                <a:buNone/>
              </a:pPr>
              <a:r>
                <a:rPr lang="en"/>
                <a:t>Build</a:t>
              </a:r>
            </a:p>
          </p:txBody>
        </p:sp>
        <p:pic>
          <p:nvPicPr>
            <p:cNvPr descr="large_v-trans.png" id="401" name="Shape 401"/>
            <p:cNvPicPr preferRelativeResize="0"/>
            <p:nvPr/>
          </p:nvPicPr>
          <p:blipFill>
            <a:blip r:embed="rId5">
              <a:alphaModFix/>
            </a:blip>
            <a:stretch>
              <a:fillRect/>
            </a:stretch>
          </p:blipFill>
          <p:spPr>
            <a:xfrm>
              <a:off x="1547294" y="4835675"/>
              <a:ext cx="1909498" cy="1703600"/>
            </a:xfrm>
            <a:prstGeom prst="rect">
              <a:avLst/>
            </a:prstGeom>
            <a:noFill/>
            <a:ln>
              <a:noFill/>
            </a:ln>
          </p:spPr>
        </p:pic>
      </p:grpSp>
      <p:grpSp>
        <p:nvGrpSpPr>
          <p:cNvPr id="402" name="Shape 402"/>
          <p:cNvGrpSpPr/>
          <p:nvPr/>
        </p:nvGrpSpPr>
        <p:grpSpPr>
          <a:xfrm>
            <a:off x="4405900" y="4566475"/>
            <a:ext cx="2093050" cy="1972800"/>
            <a:chOff x="4405900" y="4566475"/>
            <a:chExt cx="2093050" cy="1972800"/>
          </a:xfrm>
        </p:grpSpPr>
        <p:pic>
          <p:nvPicPr>
            <p:cNvPr descr="2000px-AmazonWebservices_Logo.svg.png" id="403" name="Shape 403"/>
            <p:cNvPicPr preferRelativeResize="0"/>
            <p:nvPr/>
          </p:nvPicPr>
          <p:blipFill>
            <a:blip r:embed="rId6">
              <a:alphaModFix/>
            </a:blip>
            <a:stretch>
              <a:fillRect/>
            </a:stretch>
          </p:blipFill>
          <p:spPr>
            <a:xfrm>
              <a:off x="4405900" y="5159377"/>
              <a:ext cx="2093050" cy="786988"/>
            </a:xfrm>
            <a:prstGeom prst="rect">
              <a:avLst/>
            </a:prstGeom>
            <a:noFill/>
            <a:ln>
              <a:noFill/>
            </a:ln>
          </p:spPr>
        </p:pic>
        <p:sp>
          <p:nvSpPr>
            <p:cNvPr id="404" name="Shape 404"/>
            <p:cNvSpPr txBox="1"/>
            <p:nvPr/>
          </p:nvSpPr>
          <p:spPr>
            <a:xfrm>
              <a:off x="5173575" y="6158875"/>
              <a:ext cx="557700" cy="380400"/>
            </a:xfrm>
            <a:prstGeom prst="rect">
              <a:avLst/>
            </a:prstGeom>
            <a:noFill/>
            <a:ln>
              <a:noFill/>
            </a:ln>
          </p:spPr>
          <p:txBody>
            <a:bodyPr anchorCtr="0" anchor="t" bIns="91425" lIns="91425" rIns="91425" tIns="91425">
              <a:noAutofit/>
            </a:bodyPr>
            <a:lstStyle/>
            <a:p>
              <a:pPr lvl="0" rtl="0" algn="ctr">
                <a:spcBef>
                  <a:spcPts val="0"/>
                </a:spcBef>
                <a:buNone/>
              </a:pPr>
              <a:r>
                <a:rPr lang="en"/>
                <a:t>ECS</a:t>
              </a:r>
            </a:p>
          </p:txBody>
        </p:sp>
        <p:sp>
          <p:nvSpPr>
            <p:cNvPr id="405" name="Shape 405"/>
            <p:cNvSpPr txBox="1"/>
            <p:nvPr/>
          </p:nvSpPr>
          <p:spPr>
            <a:xfrm>
              <a:off x="5061225" y="4566475"/>
              <a:ext cx="782400" cy="322200"/>
            </a:xfrm>
            <a:prstGeom prst="rect">
              <a:avLst/>
            </a:prstGeom>
            <a:noFill/>
            <a:ln>
              <a:noFill/>
            </a:ln>
          </p:spPr>
          <p:txBody>
            <a:bodyPr anchorCtr="0" anchor="t" bIns="91425" lIns="91425" rIns="91425" tIns="91425">
              <a:noAutofit/>
            </a:bodyPr>
            <a:lstStyle/>
            <a:p>
              <a:pPr lvl="0" rtl="0">
                <a:spcBef>
                  <a:spcPts val="0"/>
                </a:spcBef>
                <a:buNone/>
              </a:pPr>
              <a:r>
                <a:rPr lang="en"/>
                <a:t>Deploy</a:t>
              </a:r>
            </a:p>
          </p:txBody>
        </p:sp>
      </p:grpSp>
      <p:cxnSp>
        <p:nvCxnSpPr>
          <p:cNvPr id="406" name="Shape 406"/>
          <p:cNvCxnSpPr/>
          <p:nvPr/>
        </p:nvCxnSpPr>
        <p:spPr>
          <a:xfrm>
            <a:off x="1374750" y="5588500"/>
            <a:ext cx="620700" cy="0"/>
          </a:xfrm>
          <a:prstGeom prst="straightConnector1">
            <a:avLst/>
          </a:prstGeom>
          <a:noFill/>
          <a:ln cap="flat" cmpd="sng" w="28575">
            <a:solidFill>
              <a:schemeClr val="dk2"/>
            </a:solidFill>
            <a:prstDash val="solid"/>
            <a:round/>
            <a:headEnd len="lg" w="lg" type="none"/>
            <a:tailEnd len="lg" w="lg" type="triangle"/>
          </a:ln>
        </p:spPr>
      </p:cxnSp>
      <p:cxnSp>
        <p:nvCxnSpPr>
          <p:cNvPr id="407" name="Shape 407"/>
          <p:cNvCxnSpPr/>
          <p:nvPr/>
        </p:nvCxnSpPr>
        <p:spPr>
          <a:xfrm>
            <a:off x="3621000" y="5588500"/>
            <a:ext cx="620700" cy="0"/>
          </a:xfrm>
          <a:prstGeom prst="straightConnector1">
            <a:avLst/>
          </a:prstGeom>
          <a:noFill/>
          <a:ln cap="flat" cmpd="sng" w="28575">
            <a:solidFill>
              <a:schemeClr val="dk2"/>
            </a:solidFill>
            <a:prstDash val="solid"/>
            <a:round/>
            <a:headEnd len="lg" w="lg" type="none"/>
            <a:tailEnd len="lg" w="lg" type="triangle"/>
          </a:ln>
        </p:spPr>
      </p:cxnSp>
      <p:cxnSp>
        <p:nvCxnSpPr>
          <p:cNvPr id="408" name="Shape 408"/>
          <p:cNvCxnSpPr/>
          <p:nvPr/>
        </p:nvCxnSpPr>
        <p:spPr>
          <a:xfrm flipH="1">
            <a:off x="6658800" y="5169025"/>
            <a:ext cx="623400" cy="2811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Terraform</a:t>
            </a:r>
          </a:p>
        </p:txBody>
      </p:sp>
      <p:sp>
        <p:nvSpPr>
          <p:cNvPr id="414" name="Shape 414"/>
          <p:cNvSpPr txBox="1"/>
          <p:nvPr>
            <p:ph idx="1" type="body"/>
          </p:nvPr>
        </p:nvSpPr>
        <p:spPr>
          <a:xfrm>
            <a:off x="457200" y="1704700"/>
            <a:ext cx="3164400" cy="4840200"/>
          </a:xfrm>
          <a:prstGeom prst="rect">
            <a:avLst/>
          </a:prstGeom>
        </p:spPr>
        <p:txBody>
          <a:bodyPr anchorCtr="0" anchor="t" bIns="91425" lIns="91425" rIns="91425" tIns="91425">
            <a:noAutofit/>
          </a:bodyPr>
          <a:lstStyle/>
          <a:p>
            <a:pPr indent="-228600" lvl="0" marL="457200" rtl="0">
              <a:spcBef>
                <a:spcPts val="0"/>
              </a:spcBef>
            </a:pPr>
            <a:r>
              <a:rPr lang="en"/>
              <a:t>Infrastructure as code</a:t>
            </a:r>
          </a:p>
          <a:p>
            <a:pPr indent="-228600" lvl="1" marL="914400" rtl="0">
              <a:spcBef>
                <a:spcPts val="0"/>
              </a:spcBef>
            </a:pPr>
            <a:r>
              <a:rPr lang="en">
                <a:latin typeface="Garamond"/>
                <a:ea typeface="Garamond"/>
                <a:cs typeface="Garamond"/>
                <a:sym typeface="Garamond"/>
              </a:rPr>
              <a:t>In BitBucket</a:t>
            </a:r>
          </a:p>
          <a:p>
            <a:pPr indent="-228600" lvl="0" marL="457200" rtl="0">
              <a:spcBef>
                <a:spcPts val="0"/>
              </a:spcBef>
            </a:pPr>
            <a:r>
              <a:rPr lang="en"/>
              <a:t>Declarative</a:t>
            </a:r>
          </a:p>
          <a:p>
            <a:pPr indent="-228600" lvl="0" marL="457200">
              <a:spcBef>
                <a:spcPts val="0"/>
              </a:spcBef>
            </a:pPr>
            <a:r>
              <a:rPr lang="en"/>
              <a:t>Easier than Cloud Formation</a:t>
            </a:r>
          </a:p>
        </p:txBody>
      </p:sp>
      <p:pic>
        <p:nvPicPr>
          <p:cNvPr descr="logo_large-3e11db19.png" id="415" name="Shape 415"/>
          <p:cNvPicPr preferRelativeResize="0"/>
          <p:nvPr/>
        </p:nvPicPr>
        <p:blipFill>
          <a:blip r:embed="rId3">
            <a:alphaModFix/>
          </a:blip>
          <a:stretch>
            <a:fillRect/>
          </a:stretch>
        </p:blipFill>
        <p:spPr>
          <a:xfrm>
            <a:off x="6420900" y="134800"/>
            <a:ext cx="1351800" cy="1351800"/>
          </a:xfrm>
          <a:prstGeom prst="rect">
            <a:avLst/>
          </a:prstGeom>
          <a:noFill/>
          <a:ln>
            <a:noFill/>
          </a:ln>
        </p:spPr>
      </p:pic>
      <p:pic>
        <p:nvPicPr>
          <p:cNvPr descr="network-diagram.png" id="416" name="Shape 416"/>
          <p:cNvPicPr preferRelativeResize="0"/>
          <p:nvPr/>
        </p:nvPicPr>
        <p:blipFill>
          <a:blip r:embed="rId4">
            <a:alphaModFix/>
          </a:blip>
          <a:stretch>
            <a:fillRect/>
          </a:stretch>
        </p:blipFill>
        <p:spPr>
          <a:xfrm>
            <a:off x="3621474" y="1704702"/>
            <a:ext cx="5065474" cy="37690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Pain Points</a:t>
            </a:r>
          </a:p>
        </p:txBody>
      </p:sp>
      <p:sp>
        <p:nvSpPr>
          <p:cNvPr id="422" name="Shape 422"/>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Angular 2 in Beta and RC</a:t>
            </a:r>
          </a:p>
          <a:p>
            <a:pPr indent="-228600" lvl="1" marL="914400" rtl="0">
              <a:spcBef>
                <a:spcPts val="0"/>
              </a:spcBef>
              <a:buFont typeface="Garamond"/>
              <a:buChar char="○"/>
            </a:pPr>
            <a:r>
              <a:rPr lang="en">
                <a:latin typeface="Garamond"/>
                <a:ea typeface="Garamond"/>
                <a:cs typeface="Garamond"/>
                <a:sym typeface="Garamond"/>
              </a:rPr>
              <a:t>Lots of deprecated features between Beta and rc4</a:t>
            </a:r>
          </a:p>
          <a:p>
            <a:pPr indent="-228600" lvl="2" marL="1371600" rtl="0">
              <a:spcBef>
                <a:spcPts val="0"/>
              </a:spcBef>
              <a:buFont typeface="Garamond"/>
              <a:buChar char="■"/>
            </a:pPr>
            <a:r>
              <a:rPr lang="en">
                <a:latin typeface="Garamond"/>
                <a:ea typeface="Garamond"/>
                <a:cs typeface="Garamond"/>
                <a:sym typeface="Garamond"/>
              </a:rPr>
              <a:t>Lot of c</a:t>
            </a:r>
            <a:r>
              <a:rPr lang="en">
                <a:latin typeface="Garamond"/>
                <a:ea typeface="Garamond"/>
                <a:cs typeface="Garamond"/>
                <a:sym typeface="Garamond"/>
              </a:rPr>
              <a:t>hanges to </a:t>
            </a:r>
            <a:r>
              <a:rPr b="1" lang="en">
                <a:latin typeface="Garamond"/>
                <a:ea typeface="Garamond"/>
                <a:cs typeface="Garamond"/>
                <a:sym typeface="Garamond"/>
              </a:rPr>
              <a:t>Router</a:t>
            </a:r>
            <a:r>
              <a:rPr lang="en">
                <a:latin typeface="Garamond"/>
                <a:ea typeface="Garamond"/>
                <a:cs typeface="Garamond"/>
                <a:sym typeface="Garamond"/>
              </a:rPr>
              <a:t>, </a:t>
            </a:r>
            <a:r>
              <a:rPr b="1" lang="en">
                <a:latin typeface="Garamond"/>
                <a:ea typeface="Garamond"/>
                <a:cs typeface="Garamond"/>
                <a:sym typeface="Garamond"/>
              </a:rPr>
              <a:t>Form </a:t>
            </a:r>
            <a:r>
              <a:rPr lang="en">
                <a:latin typeface="Garamond"/>
                <a:ea typeface="Garamond"/>
                <a:cs typeface="Garamond"/>
                <a:sym typeface="Garamond"/>
              </a:rPr>
              <a:t>builder and </a:t>
            </a:r>
            <a:r>
              <a:rPr b="1" lang="en">
                <a:latin typeface="Garamond"/>
                <a:ea typeface="Garamond"/>
                <a:cs typeface="Garamond"/>
                <a:sym typeface="Garamond"/>
              </a:rPr>
              <a:t>NgModule</a:t>
            </a:r>
          </a:p>
          <a:p>
            <a:pPr indent="-228600" lvl="1" marL="914400" rtl="0">
              <a:spcBef>
                <a:spcPts val="0"/>
              </a:spcBef>
              <a:buFont typeface="Garamond"/>
              <a:buChar char="○"/>
            </a:pPr>
            <a:r>
              <a:rPr lang="en">
                <a:latin typeface="Garamond"/>
                <a:ea typeface="Garamond"/>
                <a:cs typeface="Garamond"/>
                <a:sym typeface="Garamond"/>
              </a:rPr>
              <a:t>3rd party modules not able to keep up: </a:t>
            </a:r>
            <a:r>
              <a:rPr b="1" lang="en">
                <a:latin typeface="Garamond"/>
                <a:ea typeface="Garamond"/>
                <a:cs typeface="Garamond"/>
                <a:sym typeface="Garamond"/>
              </a:rPr>
              <a:t>ng2-bootstrap</a:t>
            </a:r>
          </a:p>
          <a:p>
            <a:pPr indent="-228600" lvl="1" marL="914400" rtl="0">
              <a:spcBef>
                <a:spcPts val="0"/>
              </a:spcBef>
              <a:buFont typeface="Garamond"/>
              <a:buChar char="○"/>
            </a:pPr>
            <a:r>
              <a:rPr lang="en">
                <a:latin typeface="Garamond"/>
                <a:ea typeface="Garamond"/>
                <a:cs typeface="Garamond"/>
                <a:sym typeface="Garamond"/>
              </a:rPr>
              <a:t>Multiple ways to do things</a:t>
            </a:r>
          </a:p>
          <a:p>
            <a:pPr indent="-228600" lvl="2" marL="1371600" rtl="0">
              <a:spcBef>
                <a:spcPts val="0"/>
              </a:spcBef>
              <a:buFont typeface="Garamond"/>
              <a:buChar char="■"/>
            </a:pPr>
            <a:r>
              <a:rPr lang="en">
                <a:latin typeface="Garamond"/>
                <a:ea typeface="Garamond"/>
                <a:cs typeface="Garamond"/>
                <a:sym typeface="Garamond"/>
              </a:rPr>
              <a:t>template: `&lt;style&gt;` or styles: [ ] or styleUrls: [ ]</a:t>
            </a:r>
          </a:p>
          <a:p>
            <a:pPr indent="-228600" lvl="1" marL="914400" rtl="0">
              <a:spcBef>
                <a:spcPts val="0"/>
              </a:spcBef>
              <a:buFont typeface="Garamond"/>
              <a:buChar char="○"/>
            </a:pPr>
            <a:r>
              <a:rPr lang="en">
                <a:latin typeface="Garamond"/>
                <a:ea typeface="Garamond"/>
                <a:cs typeface="Garamond"/>
                <a:sym typeface="Garamond"/>
              </a:rPr>
              <a:t>Vague error messages caused by zones.js wrapping most browser actions</a:t>
            </a:r>
          </a:p>
          <a:p>
            <a:pPr indent="-228600" lvl="1" marL="914400" rtl="0">
              <a:spcBef>
                <a:spcPts val="0"/>
              </a:spcBef>
              <a:buFont typeface="Garamond"/>
              <a:buChar char="○"/>
            </a:pPr>
            <a:r>
              <a:rPr lang="en">
                <a:latin typeface="Garamond"/>
                <a:ea typeface="Garamond"/>
                <a:cs typeface="Garamond"/>
                <a:sym typeface="Garamond"/>
              </a:rPr>
              <a:t>Slow development waiting for TypeScript to compile</a:t>
            </a:r>
          </a:p>
          <a:p>
            <a:pPr indent="-228600" lvl="0" marL="457200" rtl="0">
              <a:spcBef>
                <a:spcPts val="0"/>
              </a:spcBef>
              <a:buFont typeface="Garamond"/>
              <a:buChar char="●"/>
            </a:pPr>
            <a:r>
              <a:rPr lang="en"/>
              <a:t>SystemJS (Angular 2 script loader)</a:t>
            </a:r>
          </a:p>
          <a:p>
            <a:pPr indent="-228600" lvl="1" marL="914400" rtl="0">
              <a:spcBef>
                <a:spcPts val="0"/>
              </a:spcBef>
              <a:buFont typeface="Garamond"/>
              <a:buChar char="○"/>
            </a:pPr>
            <a:r>
              <a:rPr lang="en">
                <a:latin typeface="Garamond"/>
                <a:ea typeface="Garamond"/>
                <a:cs typeface="Garamond"/>
                <a:sym typeface="Garamond"/>
              </a:rPr>
              <a:t>Obscure error messages when the module is not found</a:t>
            </a:r>
          </a:p>
          <a:p>
            <a:pPr indent="-228600" lvl="1" marL="914400" rtl="0">
              <a:spcBef>
                <a:spcPts val="0"/>
              </a:spcBef>
              <a:buFont typeface="Garamond"/>
              <a:buChar char="○"/>
            </a:pPr>
            <a:r>
              <a:rPr lang="en">
                <a:latin typeface="Garamond"/>
                <a:ea typeface="Garamond"/>
                <a:cs typeface="Garamond"/>
                <a:sym typeface="Garamond"/>
              </a:rPr>
              <a:t>We moved to WebPack</a:t>
            </a:r>
          </a:p>
          <a:p>
            <a:pPr indent="-228600" lvl="0" marL="457200" rtl="0">
              <a:spcBef>
                <a:spcPts val="0"/>
              </a:spcBef>
              <a:buFont typeface="Garamond"/>
              <a:buChar char="●"/>
            </a:pPr>
            <a:r>
              <a:rPr lang="en"/>
              <a:t>RxJS</a:t>
            </a:r>
          </a:p>
          <a:p>
            <a:pPr indent="-228600" lvl="1" marL="914400" rtl="0">
              <a:spcBef>
                <a:spcPts val="0"/>
              </a:spcBef>
              <a:buFont typeface="Garamond"/>
              <a:buChar char="○"/>
            </a:pPr>
            <a:r>
              <a:rPr lang="en">
                <a:latin typeface="Garamond"/>
                <a:ea typeface="Garamond"/>
                <a:cs typeface="Garamond"/>
                <a:sym typeface="Garamond"/>
              </a:rPr>
              <a:t>Confusing documentation as the API changed a lot between 4.0 and 5.0</a:t>
            </a:r>
          </a:p>
          <a:p>
            <a:pPr indent="-228600" lvl="1" marL="914400" rtl="0">
              <a:spcBef>
                <a:spcPts val="0"/>
              </a:spcBef>
              <a:buFont typeface="Garamond"/>
              <a:buChar char="○"/>
            </a:pPr>
            <a:r>
              <a:rPr lang="en">
                <a:latin typeface="Garamond"/>
                <a:ea typeface="Garamond"/>
                <a:cs typeface="Garamond"/>
                <a:sym typeface="Garamond"/>
              </a:rPr>
              <a:t>Complexity; lots of vague and redundant method names</a:t>
            </a:r>
          </a:p>
          <a:p>
            <a:pPr indent="-228600" lvl="1" marL="914400" rtl="0">
              <a:spcBef>
                <a:spcPts val="0"/>
              </a:spcBef>
              <a:buFont typeface="Garamond"/>
              <a:buChar char="○"/>
            </a:pPr>
            <a:r>
              <a:rPr lang="en">
                <a:latin typeface="Garamond"/>
                <a:ea typeface="Garamond"/>
                <a:cs typeface="Garamond"/>
                <a:sym typeface="Garamond"/>
              </a:rPr>
              <a:t>Functional programming concepts</a:t>
            </a:r>
          </a:p>
        </p:txBody>
      </p:sp>
      <p:pic>
        <p:nvPicPr>
          <p:cNvPr id="423" name="Shape 423"/>
          <p:cNvPicPr preferRelativeResize="0"/>
          <p:nvPr/>
        </p:nvPicPr>
        <p:blipFill>
          <a:blip r:embed="rId3">
            <a:alphaModFix/>
          </a:blip>
          <a:stretch>
            <a:fillRect/>
          </a:stretch>
        </p:blipFill>
        <p:spPr>
          <a:xfrm>
            <a:off x="5381825" y="0"/>
            <a:ext cx="2623375" cy="1603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a:spcBef>
                <a:spcPts val="0"/>
              </a:spcBef>
              <a:buChar char="●"/>
            </a:pPr>
            <a:r>
              <a:rPr lang="en"/>
              <a:t>TypeScript</a:t>
            </a:r>
          </a:p>
          <a:p>
            <a:pPr indent="-228600" lvl="1" marL="914400" rtl="0">
              <a:spcBef>
                <a:spcPts val="0"/>
              </a:spcBef>
              <a:buFont typeface="Garamond"/>
              <a:buChar char="○"/>
            </a:pPr>
            <a:r>
              <a:rPr lang="en">
                <a:latin typeface="Garamond"/>
                <a:ea typeface="Garamond"/>
                <a:cs typeface="Garamond"/>
                <a:sym typeface="Garamond"/>
              </a:rPr>
              <a:t>Typing files moved from </a:t>
            </a:r>
            <a:r>
              <a:rPr b="1" lang="en">
                <a:latin typeface="Garamond"/>
                <a:ea typeface="Garamond"/>
                <a:cs typeface="Garamond"/>
                <a:sym typeface="Garamond"/>
              </a:rPr>
              <a:t>tsd </a:t>
            </a:r>
            <a:r>
              <a:rPr lang="en">
                <a:latin typeface="Garamond"/>
                <a:ea typeface="Garamond"/>
                <a:cs typeface="Garamond"/>
                <a:sym typeface="Garamond"/>
              </a:rPr>
              <a:t>to </a:t>
            </a:r>
            <a:r>
              <a:rPr b="1" lang="en">
                <a:latin typeface="Garamond"/>
                <a:ea typeface="Garamond"/>
                <a:cs typeface="Garamond"/>
                <a:sym typeface="Garamond"/>
              </a:rPr>
              <a:t>typings </a:t>
            </a:r>
            <a:r>
              <a:rPr lang="en">
                <a:latin typeface="Garamond"/>
                <a:ea typeface="Garamond"/>
                <a:cs typeface="Garamond"/>
                <a:sym typeface="Garamond"/>
              </a:rPr>
              <a:t>to </a:t>
            </a:r>
            <a:r>
              <a:rPr b="1" lang="en">
                <a:latin typeface="Garamond"/>
                <a:ea typeface="Garamond"/>
                <a:cs typeface="Garamond"/>
                <a:sym typeface="Garamond"/>
              </a:rPr>
              <a:t>@types</a:t>
            </a:r>
            <a:r>
              <a:rPr lang="en">
                <a:latin typeface="Garamond"/>
                <a:ea typeface="Garamond"/>
                <a:cs typeface="Garamond"/>
                <a:sym typeface="Garamond"/>
              </a:rPr>
              <a:t> (3rd party libraries)</a:t>
            </a:r>
          </a:p>
          <a:p>
            <a:pPr indent="-228600" lvl="1" marL="914400" rtl="0">
              <a:spcBef>
                <a:spcPts val="0"/>
              </a:spcBef>
              <a:buFont typeface="Garamond"/>
              <a:buChar char="○"/>
            </a:pPr>
            <a:r>
              <a:rPr lang="en">
                <a:latin typeface="Garamond"/>
                <a:ea typeface="Garamond"/>
                <a:cs typeface="Garamond"/>
                <a:sym typeface="Garamond"/>
              </a:rPr>
              <a:t>Line endings (\n vs \n\r)</a:t>
            </a:r>
          </a:p>
          <a:p>
            <a:pPr indent="-228600" lvl="1" marL="914400" rtl="0">
              <a:spcBef>
                <a:spcPts val="0"/>
              </a:spcBef>
              <a:buFont typeface="Garamond"/>
              <a:buChar char="○"/>
            </a:pPr>
            <a:r>
              <a:rPr lang="en">
                <a:latin typeface="Garamond"/>
                <a:ea typeface="Garamond"/>
                <a:cs typeface="Garamond"/>
                <a:sym typeface="Garamond"/>
              </a:rPr>
              <a:t>Split target JavaScript version; client =&gt; ES5, node =&gt; ES6</a:t>
            </a:r>
          </a:p>
          <a:p>
            <a:pPr indent="-228600" lvl="2" marL="1371600" rtl="0">
              <a:spcBef>
                <a:spcPts val="0"/>
              </a:spcBef>
              <a:buFont typeface="Garamond"/>
              <a:buChar char="■"/>
            </a:pPr>
            <a:r>
              <a:rPr lang="en">
                <a:latin typeface="Garamond"/>
                <a:ea typeface="Garamond"/>
                <a:cs typeface="Garamond"/>
                <a:sym typeface="Garamond"/>
              </a:rPr>
              <a:t>Shared </a:t>
            </a:r>
            <a:r>
              <a:rPr b="1" lang="en">
                <a:latin typeface="Garamond"/>
                <a:ea typeface="Garamond"/>
                <a:cs typeface="Garamond"/>
                <a:sym typeface="Garamond"/>
              </a:rPr>
              <a:t>common/</a:t>
            </a:r>
            <a:r>
              <a:rPr lang="en">
                <a:latin typeface="Garamond"/>
                <a:ea typeface="Garamond"/>
                <a:cs typeface="Garamond"/>
                <a:sym typeface="Garamond"/>
              </a:rPr>
              <a:t> folder constantly recompiled (ES5, ES6, ES5 …)</a:t>
            </a:r>
          </a:p>
          <a:p>
            <a:pPr indent="-228600" lvl="0" marL="457200" rtl="0">
              <a:spcBef>
                <a:spcPts val="0"/>
              </a:spcBef>
              <a:buFont typeface="Garamond"/>
              <a:buChar char="●"/>
            </a:pPr>
            <a:r>
              <a:rPr lang="en"/>
              <a:t>SOA / Microservices</a:t>
            </a:r>
          </a:p>
          <a:p>
            <a:pPr indent="-228600" lvl="1" marL="914400" rtl="0">
              <a:spcBef>
                <a:spcPts val="0"/>
              </a:spcBef>
              <a:buFont typeface="Garamond"/>
              <a:buChar char="○"/>
            </a:pPr>
            <a:r>
              <a:rPr lang="en">
                <a:latin typeface="Garamond"/>
                <a:ea typeface="Garamond"/>
                <a:cs typeface="Garamond"/>
                <a:sym typeface="Garamond"/>
              </a:rPr>
              <a:t>Performance when one resource is in AWS Oregon and one in Davis</a:t>
            </a:r>
          </a:p>
          <a:p>
            <a:pPr indent="-228600" lvl="1" marL="914400" rtl="0">
              <a:spcBef>
                <a:spcPts val="0"/>
              </a:spcBef>
              <a:buFont typeface="Garamond"/>
              <a:buChar char="○"/>
            </a:pPr>
            <a:r>
              <a:rPr lang="en">
                <a:latin typeface="Garamond"/>
                <a:ea typeface="Garamond"/>
                <a:cs typeface="Garamond"/>
                <a:sym typeface="Garamond"/>
              </a:rPr>
              <a:t>Rolling back database if one of the follow up http POST fails (still a work in progress)</a:t>
            </a:r>
          </a:p>
          <a:p>
            <a:pPr indent="-228600" lvl="1" marL="914400" rtl="0">
              <a:spcBef>
                <a:spcPts val="0"/>
              </a:spcBef>
              <a:buFont typeface="Garamond"/>
              <a:buChar char="○"/>
            </a:pPr>
            <a:r>
              <a:rPr lang="en">
                <a:latin typeface="Garamond"/>
                <a:ea typeface="Garamond"/>
                <a:cs typeface="Garamond"/>
                <a:sym typeface="Garamond"/>
              </a:rPr>
              <a:t>Handling networking hiccups</a:t>
            </a:r>
          </a:p>
          <a:p>
            <a:pPr indent="-228600" lvl="0" marL="457200" rtl="0">
              <a:spcBef>
                <a:spcPts val="0"/>
              </a:spcBef>
              <a:buFont typeface="Garamond"/>
              <a:buChar char="●"/>
            </a:pPr>
            <a:r>
              <a:rPr lang="en">
                <a:latin typeface="Garamond"/>
                <a:ea typeface="Garamond"/>
                <a:cs typeface="Garamond"/>
                <a:sym typeface="Garamond"/>
              </a:rPr>
              <a:t>Immature ORMs for Node</a:t>
            </a:r>
          </a:p>
          <a:p>
            <a:pPr indent="-228600" lvl="1" marL="914400" rtl="0">
              <a:spcBef>
                <a:spcPts val="0"/>
              </a:spcBef>
              <a:buFont typeface="Garamond"/>
              <a:buChar char="○"/>
            </a:pPr>
            <a:r>
              <a:rPr lang="en">
                <a:latin typeface="Garamond"/>
                <a:ea typeface="Garamond"/>
                <a:cs typeface="Garamond"/>
                <a:sym typeface="Garamond"/>
              </a:rPr>
              <a:t>Bookshelf.js is good for querying, not so good for saving</a:t>
            </a:r>
          </a:p>
          <a:p>
            <a:pPr indent="-228600" lvl="2" marL="1371600" rtl="0">
              <a:spcBef>
                <a:spcPts val="0"/>
              </a:spcBef>
              <a:buFont typeface="Garamond"/>
              <a:buChar char="■"/>
            </a:pPr>
            <a:r>
              <a:rPr lang="en">
                <a:latin typeface="Garamond"/>
                <a:ea typeface="Garamond"/>
                <a:cs typeface="Garamond"/>
                <a:sym typeface="Garamond"/>
              </a:rPr>
              <a:t>No cascade save; have to manage saving child objects manually</a:t>
            </a:r>
          </a:p>
          <a:p>
            <a:pPr indent="-228600" lvl="1" marL="914400" rtl="0">
              <a:spcBef>
                <a:spcPts val="0"/>
              </a:spcBef>
              <a:buFont typeface="Garamond"/>
              <a:buChar char="○"/>
            </a:pPr>
            <a:r>
              <a:rPr lang="en">
                <a:latin typeface="Garamond"/>
                <a:ea typeface="Garamond"/>
                <a:cs typeface="Garamond"/>
                <a:sym typeface="Garamond"/>
              </a:rPr>
              <a:t>Limited documentation</a:t>
            </a:r>
          </a:p>
          <a:p>
            <a:pPr indent="-228600" lvl="0" marL="457200" rtl="0">
              <a:spcBef>
                <a:spcPts val="0"/>
              </a:spcBef>
              <a:buFont typeface="Garamond"/>
              <a:buChar char="●"/>
            </a:pPr>
            <a:r>
              <a:rPr lang="en">
                <a:latin typeface="Garamond"/>
                <a:ea typeface="Garamond"/>
                <a:cs typeface="Garamond"/>
                <a:sym typeface="Garamond"/>
              </a:rPr>
              <a:t>ORM and TypeScript/ES6</a:t>
            </a:r>
          </a:p>
          <a:p>
            <a:pPr indent="-228600" lvl="1" marL="914400" rtl="0">
              <a:spcBef>
                <a:spcPts val="0"/>
              </a:spcBef>
              <a:buFont typeface="Garamond"/>
              <a:buChar char="○"/>
            </a:pPr>
            <a:r>
              <a:rPr lang="en">
                <a:latin typeface="Garamond"/>
                <a:ea typeface="Garamond"/>
                <a:cs typeface="Garamond"/>
                <a:sym typeface="Garamond"/>
              </a:rPr>
              <a:t>Most ORMs dynamically generate models and property which do not work well with TypeScript and ES6</a:t>
            </a:r>
          </a:p>
        </p:txBody>
      </p:sp>
      <p:pic>
        <p:nvPicPr>
          <p:cNvPr id="429" name="Shape 429"/>
          <p:cNvPicPr preferRelativeResize="0"/>
          <p:nvPr/>
        </p:nvPicPr>
        <p:blipFill>
          <a:blip r:embed="rId3">
            <a:alphaModFix/>
          </a:blip>
          <a:stretch>
            <a:fillRect/>
          </a:stretch>
        </p:blipFill>
        <p:spPr>
          <a:xfrm>
            <a:off x="5450774" y="0"/>
            <a:ext cx="2546275" cy="1591425"/>
          </a:xfrm>
          <a:prstGeom prst="rect">
            <a:avLst/>
          </a:prstGeom>
          <a:noFill/>
          <a:ln>
            <a:noFill/>
          </a:ln>
        </p:spPr>
      </p:pic>
      <p:sp>
        <p:nvSpPr>
          <p:cNvPr id="430" name="Shape 430"/>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Pain Points … continued</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sp>
        <p:nvSpPr>
          <p:cNvPr id="435" name="Shape 435"/>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a:spcBef>
                <a:spcPts val="0"/>
              </a:spcBef>
              <a:buChar char="●"/>
            </a:pPr>
            <a:r>
              <a:rPr lang="en"/>
              <a:t>Error handling in Node</a:t>
            </a:r>
          </a:p>
          <a:p>
            <a:pPr indent="-228600" lvl="1" marL="914400">
              <a:spcBef>
                <a:spcPts val="0"/>
              </a:spcBef>
              <a:buFont typeface="Garamond"/>
              <a:buChar char="○"/>
            </a:pPr>
            <a:r>
              <a:rPr lang="en">
                <a:latin typeface="Garamond"/>
                <a:ea typeface="Garamond"/>
                <a:cs typeface="Garamond"/>
                <a:sym typeface="Garamond"/>
              </a:rPr>
              <a:t>Errors swallowed by Promises or Observables (RxJS)</a:t>
            </a:r>
          </a:p>
          <a:p>
            <a:pPr indent="-228600" lvl="1" marL="914400" rtl="0">
              <a:spcBef>
                <a:spcPts val="0"/>
              </a:spcBef>
              <a:buFont typeface="Garamond"/>
              <a:buChar char="○"/>
            </a:pPr>
            <a:r>
              <a:rPr lang="en">
                <a:latin typeface="Garamond"/>
                <a:ea typeface="Garamond"/>
                <a:cs typeface="Garamond"/>
                <a:sym typeface="Garamond"/>
              </a:rPr>
              <a:t>Remembering to pass errors to Express next()</a:t>
            </a:r>
          </a:p>
          <a:p>
            <a:pPr indent="-228600" lvl="0" marL="457200" rtl="0">
              <a:spcBef>
                <a:spcPts val="0"/>
              </a:spcBef>
              <a:buFont typeface="Garamond"/>
              <a:buChar char="●"/>
            </a:pPr>
            <a:r>
              <a:rPr lang="en"/>
              <a:t>JWT</a:t>
            </a:r>
          </a:p>
          <a:p>
            <a:pPr indent="-228600" lvl="1" marL="914400" rtl="0">
              <a:spcBef>
                <a:spcPts val="0"/>
              </a:spcBef>
              <a:buFont typeface="Garamond"/>
              <a:buChar char="○"/>
            </a:pPr>
            <a:r>
              <a:rPr lang="en">
                <a:latin typeface="Garamond"/>
                <a:ea typeface="Garamond"/>
                <a:cs typeface="Garamond"/>
                <a:sym typeface="Garamond"/>
              </a:rPr>
              <a:t>New tab or window forces a new JWT</a:t>
            </a:r>
          </a:p>
          <a:p>
            <a:pPr indent="-228600" lvl="0" marL="457200" rtl="0">
              <a:spcBef>
                <a:spcPts val="0"/>
              </a:spcBef>
              <a:buFont typeface="Garamond"/>
              <a:buChar char="●"/>
            </a:pPr>
            <a:r>
              <a:rPr lang="en"/>
              <a:t>Node Single Thread</a:t>
            </a:r>
          </a:p>
          <a:p>
            <a:pPr indent="-228600" lvl="1" marL="914400" rtl="0">
              <a:spcBef>
                <a:spcPts val="0"/>
              </a:spcBef>
              <a:buFont typeface="Garamond"/>
              <a:buChar char="○"/>
            </a:pPr>
            <a:r>
              <a:rPr lang="en">
                <a:latin typeface="Garamond"/>
                <a:ea typeface="Garamond"/>
                <a:cs typeface="Garamond"/>
                <a:sym typeface="Garamond"/>
              </a:rPr>
              <a:t>setTimeout / setInterval prevent Node from exiting correctly</a:t>
            </a:r>
          </a:p>
          <a:p>
            <a:pPr indent="-228600" lvl="0" marL="457200" rtl="0">
              <a:spcBef>
                <a:spcPts val="0"/>
              </a:spcBef>
              <a:buChar char="●"/>
            </a:pPr>
            <a:r>
              <a:rPr lang="en"/>
              <a:t>AWS</a:t>
            </a:r>
          </a:p>
          <a:p>
            <a:pPr indent="-228600" lvl="1" marL="914400" rtl="0">
              <a:spcBef>
                <a:spcPts val="0"/>
              </a:spcBef>
              <a:buFont typeface="Garamond"/>
              <a:buChar char="○"/>
            </a:pPr>
            <a:r>
              <a:rPr lang="en">
                <a:latin typeface="Garamond"/>
                <a:ea typeface="Garamond"/>
                <a:cs typeface="Garamond"/>
                <a:sym typeface="Garamond"/>
              </a:rPr>
              <a:t>Huge learning curve</a:t>
            </a:r>
          </a:p>
          <a:p>
            <a:pPr indent="-228600" lvl="1" marL="914400" rtl="0">
              <a:spcBef>
                <a:spcPts val="0"/>
              </a:spcBef>
              <a:buFont typeface="Garamond"/>
              <a:buChar char="○"/>
            </a:pPr>
            <a:r>
              <a:rPr lang="en">
                <a:latin typeface="Garamond"/>
                <a:ea typeface="Garamond"/>
                <a:cs typeface="Garamond"/>
                <a:sym typeface="Garamond"/>
              </a:rPr>
              <a:t>Default timezone for EC2 and Docker is UTC</a:t>
            </a:r>
          </a:p>
        </p:txBody>
      </p:sp>
      <p:pic>
        <p:nvPicPr>
          <p:cNvPr id="436" name="Shape 436"/>
          <p:cNvPicPr preferRelativeResize="0"/>
          <p:nvPr/>
        </p:nvPicPr>
        <p:blipFill>
          <a:blip r:embed="rId3">
            <a:alphaModFix/>
          </a:blip>
          <a:stretch>
            <a:fillRect/>
          </a:stretch>
        </p:blipFill>
        <p:spPr>
          <a:xfrm>
            <a:off x="5156850" y="0"/>
            <a:ext cx="2846150" cy="1600974"/>
          </a:xfrm>
          <a:prstGeom prst="rect">
            <a:avLst/>
          </a:prstGeom>
          <a:noFill/>
          <a:ln>
            <a:noFill/>
          </a:ln>
        </p:spPr>
      </p:pic>
      <p:sp>
        <p:nvSpPr>
          <p:cNvPr id="437" name="Shape 437"/>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Pain Points … and more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Improvements</a:t>
            </a:r>
          </a:p>
        </p:txBody>
      </p:sp>
      <p:sp>
        <p:nvSpPr>
          <p:cNvPr id="443" name="Shape 443"/>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Learning and using tooling</a:t>
            </a:r>
          </a:p>
          <a:p>
            <a:pPr indent="-228600" lvl="1" marL="914400" rtl="0">
              <a:spcBef>
                <a:spcPts val="0"/>
              </a:spcBef>
              <a:buFont typeface="Garamond"/>
              <a:buChar char="○"/>
            </a:pPr>
            <a:r>
              <a:rPr lang="en">
                <a:latin typeface="Garamond"/>
                <a:ea typeface="Garamond"/>
                <a:cs typeface="Garamond"/>
                <a:sym typeface="Garamond"/>
              </a:rPr>
              <a:t>Less console.log and more debugging</a:t>
            </a:r>
          </a:p>
          <a:p>
            <a:pPr indent="-228600" lvl="2" marL="1371600" rtl="0">
              <a:spcBef>
                <a:spcPts val="0"/>
              </a:spcBef>
              <a:buFont typeface="Garamond"/>
              <a:buChar char="■"/>
            </a:pPr>
            <a:r>
              <a:rPr lang="en">
                <a:latin typeface="Garamond"/>
                <a:ea typeface="Garamond"/>
                <a:cs typeface="Garamond"/>
                <a:sym typeface="Garamond"/>
              </a:rPr>
              <a:t>IntelliJ or Chrome Node Inspector</a:t>
            </a:r>
          </a:p>
          <a:p>
            <a:pPr indent="-228600" lvl="0" marL="457200" rtl="0">
              <a:spcBef>
                <a:spcPts val="0"/>
              </a:spcBef>
              <a:buFont typeface="Garamond"/>
              <a:buChar char="●"/>
            </a:pPr>
            <a:r>
              <a:rPr lang="en"/>
              <a:t>Re-evaluate 3rd party modules</a:t>
            </a:r>
          </a:p>
          <a:p>
            <a:pPr indent="-228600" lvl="1" marL="914400" rtl="0">
              <a:spcBef>
                <a:spcPts val="0"/>
              </a:spcBef>
              <a:buFont typeface="Garamond"/>
              <a:buChar char="○"/>
            </a:pPr>
            <a:r>
              <a:rPr lang="en">
                <a:latin typeface="Garamond"/>
                <a:ea typeface="Garamond"/>
                <a:cs typeface="Garamond"/>
                <a:sym typeface="Garamond"/>
              </a:rPr>
              <a:t>ngrx/store (Redux pattern)</a:t>
            </a:r>
          </a:p>
          <a:p>
            <a:pPr indent="-228600" lvl="1" marL="914400" rtl="0">
              <a:spcBef>
                <a:spcPts val="0"/>
              </a:spcBef>
              <a:buFont typeface="Garamond"/>
              <a:buChar char="○"/>
            </a:pPr>
            <a:r>
              <a:rPr lang="en">
                <a:latin typeface="Garamond"/>
                <a:ea typeface="Garamond"/>
                <a:cs typeface="Garamond"/>
                <a:sym typeface="Garamond"/>
              </a:rPr>
              <a:t>ng-bootstrap instead of ng2-bootstrap</a:t>
            </a:r>
          </a:p>
          <a:p>
            <a:pPr indent="-228600" lvl="1" marL="914400" rtl="0">
              <a:spcBef>
                <a:spcPts val="0"/>
              </a:spcBef>
              <a:buFont typeface="Garamond"/>
              <a:buChar char="○"/>
            </a:pPr>
            <a:r>
              <a:rPr lang="en">
                <a:latin typeface="Garamond"/>
                <a:ea typeface="Garamond"/>
                <a:cs typeface="Garamond"/>
                <a:sym typeface="Garamond"/>
              </a:rPr>
              <a:t>Postgres JSONB with MassiveJS</a:t>
            </a:r>
          </a:p>
          <a:p>
            <a:pPr indent="-228600" lvl="1" marL="914400" rtl="0">
              <a:spcBef>
                <a:spcPts val="0"/>
              </a:spcBef>
              <a:buFont typeface="Garamond"/>
              <a:buChar char="○"/>
            </a:pPr>
            <a:r>
              <a:rPr lang="en">
                <a:latin typeface="Garamond"/>
                <a:ea typeface="Garamond"/>
                <a:cs typeface="Garamond"/>
                <a:sym typeface="Garamond"/>
              </a:rPr>
              <a:t>Angular CLI instead of Webpack</a:t>
            </a:r>
          </a:p>
          <a:p>
            <a:pPr indent="-228600" lvl="0" marL="457200" rtl="0">
              <a:spcBef>
                <a:spcPts val="0"/>
              </a:spcBef>
              <a:buFont typeface="Garamond"/>
              <a:buChar char="●"/>
            </a:pPr>
            <a:r>
              <a:rPr lang="en"/>
              <a:t>Improve AWS error logging and alerts</a:t>
            </a:r>
          </a:p>
          <a:p>
            <a:pPr indent="-228600" lvl="0" marL="457200" rtl="0">
              <a:spcBef>
                <a:spcPts val="0"/>
              </a:spcBef>
              <a:buFont typeface="Garamond"/>
              <a:buChar char="●"/>
            </a:pPr>
            <a:r>
              <a:rPr lang="en"/>
              <a:t>Transactions across microservices</a:t>
            </a:r>
          </a:p>
          <a:p>
            <a:pPr indent="-228600" lvl="0" marL="457200">
              <a:spcBef>
                <a:spcPts val="0"/>
              </a:spcBef>
              <a:buChar char="●"/>
            </a:pPr>
            <a:r>
              <a:rPr lang="en"/>
              <a:t>Scheduled jobs across multiple instances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Goal: Simplify</a:t>
            </a:r>
          </a:p>
        </p:txBody>
      </p:sp>
      <p:sp>
        <p:nvSpPr>
          <p:cNvPr id="115" name="Shape 115"/>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Move infrastructure off of shared services</a:t>
            </a:r>
          </a:p>
          <a:p>
            <a:pPr indent="-228600" lvl="0" marL="457200" rtl="0">
              <a:spcBef>
                <a:spcPts val="0"/>
              </a:spcBef>
              <a:buChar char="●"/>
            </a:pPr>
            <a:r>
              <a:rPr lang="en"/>
              <a:t>Move to a single server platform</a:t>
            </a:r>
          </a:p>
          <a:p>
            <a:pPr indent="-228600" lvl="0" marL="457200" rtl="0">
              <a:spcBef>
                <a:spcPts val="0"/>
              </a:spcBef>
              <a:buChar char="●"/>
            </a:pPr>
            <a:r>
              <a:rPr lang="en"/>
              <a:t>Move to a single database type</a:t>
            </a:r>
          </a:p>
          <a:p>
            <a:pPr indent="-228600" lvl="0" marL="457200" rtl="0">
              <a:spcBef>
                <a:spcPts val="0"/>
              </a:spcBef>
              <a:buChar char="●"/>
            </a:pPr>
            <a:r>
              <a:rPr lang="en"/>
              <a:t>Move to a single programming language</a:t>
            </a:r>
          </a:p>
          <a:p>
            <a:pPr indent="-228600" lvl="0" marL="457200" rtl="0">
              <a:spcBef>
                <a:spcPts val="0"/>
              </a:spcBef>
              <a:buChar char="●"/>
            </a:pPr>
            <a:r>
              <a:rPr lang="en"/>
              <a:t>Break up monolithic web apps (not quite microservices but closer)</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Why Not React?</a:t>
            </a:r>
          </a:p>
        </p:txBody>
      </p:sp>
      <p:sp>
        <p:nvSpPr>
          <p:cNvPr id="449" name="Shape 449"/>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0" lvl="0" marL="0" rtl="0">
              <a:spcBef>
                <a:spcPts val="0"/>
              </a:spcBef>
              <a:buNone/>
            </a:pPr>
            <a:r>
              <a:rPr lang="en"/>
              <a:t>At the time (beginning of 2016)</a:t>
            </a:r>
          </a:p>
          <a:p>
            <a:pPr indent="-228600" lvl="0" marL="457200" rtl="0">
              <a:spcBef>
                <a:spcPts val="0"/>
              </a:spcBef>
              <a:buChar char="●"/>
            </a:pPr>
            <a:r>
              <a:rPr lang="en"/>
              <a:t>Smaller feature set</a:t>
            </a:r>
          </a:p>
          <a:p>
            <a:pPr indent="-228600" lvl="1" marL="914400" rtl="0">
              <a:spcBef>
                <a:spcPts val="0"/>
              </a:spcBef>
              <a:buFont typeface="Garamond"/>
              <a:buChar char="○"/>
            </a:pPr>
            <a:r>
              <a:rPr lang="en">
                <a:latin typeface="Garamond"/>
                <a:ea typeface="Garamond"/>
                <a:cs typeface="Garamond"/>
                <a:sym typeface="Garamond"/>
              </a:rPr>
              <a:t>UI only. No opinion on structuring services, http, ...</a:t>
            </a:r>
          </a:p>
          <a:p>
            <a:pPr indent="-228600" lvl="0" marL="457200" rtl="0">
              <a:spcBef>
                <a:spcPts val="0"/>
              </a:spcBef>
              <a:buChar char="●"/>
            </a:pPr>
            <a:r>
              <a:rPr lang="en"/>
              <a:t>Supporting frameworks and tooling were still in flux</a:t>
            </a:r>
          </a:p>
          <a:p>
            <a:pPr indent="-228600" lvl="1" marL="914400" rtl="0">
              <a:spcBef>
                <a:spcPts val="0"/>
              </a:spcBef>
              <a:buFont typeface="Garamond"/>
              <a:buChar char="○"/>
            </a:pPr>
            <a:r>
              <a:rPr lang="en">
                <a:latin typeface="Garamond"/>
                <a:ea typeface="Garamond"/>
                <a:cs typeface="Garamond"/>
                <a:sym typeface="Garamond"/>
              </a:rPr>
              <a:t>Redux wasn’t the de-facto standard yet</a:t>
            </a:r>
          </a:p>
          <a:p>
            <a:pPr indent="-228600" lvl="0" marL="457200" rtl="0">
              <a:spcBef>
                <a:spcPts val="0"/>
              </a:spcBef>
              <a:buFont typeface="Garamond"/>
              <a:buChar char="●"/>
            </a:pPr>
            <a:r>
              <a:rPr lang="en"/>
              <a:t>We had to pick one</a:t>
            </a:r>
          </a:p>
          <a:p>
            <a:pPr indent="-228600" lvl="1" marL="914400" rtl="0">
              <a:spcBef>
                <a:spcPts val="0"/>
              </a:spcBef>
              <a:buFont typeface="Garamond"/>
              <a:buChar char="○"/>
            </a:pPr>
            <a:r>
              <a:rPr lang="en">
                <a:latin typeface="Garamond"/>
                <a:ea typeface="Garamond"/>
                <a:cs typeface="Garamond"/>
                <a:sym typeface="Garamond"/>
              </a:rPr>
              <a:t>We did a brief training on React and decided to pilot test Angular 2</a:t>
            </a:r>
          </a:p>
          <a:p>
            <a:pPr indent="-228600" lvl="0" marL="457200" rtl="0">
              <a:spcBef>
                <a:spcPts val="0"/>
              </a:spcBef>
              <a:buFont typeface="Garamond"/>
              <a:buChar char="●"/>
            </a:pPr>
            <a:r>
              <a:rPr lang="en"/>
              <a:t>Large Angular 1 ecosystem is more likely(?) to move to Angular 2</a:t>
            </a:r>
          </a:p>
          <a:p>
            <a:pPr indent="-228600" lvl="1" marL="914400" rtl="0">
              <a:spcBef>
                <a:spcPts val="0"/>
              </a:spcBef>
              <a:buFont typeface="Garamond"/>
              <a:buChar char="○"/>
            </a:pPr>
            <a:r>
              <a:rPr lang="en">
                <a:latin typeface="Garamond"/>
                <a:ea typeface="Garamond"/>
                <a:cs typeface="Garamond"/>
                <a:sym typeface="Garamond"/>
              </a:rPr>
              <a:t>More StackOverflow answers</a:t>
            </a:r>
          </a:p>
          <a:p>
            <a:pPr indent="-228600" lvl="1" marL="914400" rtl="0">
              <a:spcBef>
                <a:spcPts val="0"/>
              </a:spcBef>
              <a:buFont typeface="Garamond"/>
              <a:buChar char="○"/>
            </a:pPr>
            <a:r>
              <a:rPr lang="en">
                <a:latin typeface="Garamond"/>
                <a:ea typeface="Garamond"/>
                <a:cs typeface="Garamond"/>
                <a:sym typeface="Garamond"/>
              </a:rPr>
              <a:t>More Angular modules</a:t>
            </a:r>
          </a:p>
          <a:p>
            <a:pPr indent="-228600" lvl="1" marL="914400" rtl="0">
              <a:spcBef>
                <a:spcPts val="0"/>
              </a:spcBef>
              <a:buFont typeface="Garamond"/>
              <a:buChar char="○"/>
            </a:pPr>
            <a:r>
              <a:rPr lang="en">
                <a:latin typeface="Garamond"/>
                <a:ea typeface="Garamond"/>
                <a:cs typeface="Garamond"/>
                <a:sym typeface="Garamond"/>
              </a:rPr>
              <a:t>Better tooling</a:t>
            </a:r>
          </a:p>
          <a:p>
            <a:pPr indent="-228600" lvl="0" marL="457200" rtl="0">
              <a:spcBef>
                <a:spcPts val="0"/>
              </a:spcBef>
              <a:buFont typeface="Garamond"/>
              <a:buChar char="●"/>
            </a:pPr>
            <a:r>
              <a:rPr lang="en"/>
              <a:t>Looking back was it a good decision?</a:t>
            </a:r>
          </a:p>
          <a:p>
            <a:pPr indent="-228600" lvl="1" marL="914400">
              <a:spcBef>
                <a:spcPts val="0"/>
              </a:spcBef>
              <a:buFont typeface="Garamond"/>
              <a:buChar char="○"/>
            </a:pPr>
            <a:r>
              <a:rPr lang="en">
                <a:latin typeface="Garamond"/>
                <a:ea typeface="Garamond"/>
                <a:cs typeface="Garamond"/>
                <a:sym typeface="Garamond"/>
              </a:rPr>
              <a:t>The jury is still out! Angular 2 works well, but React has only gotten bigger</a:t>
            </a:r>
          </a:p>
        </p:txBody>
      </p:sp>
      <p:pic>
        <p:nvPicPr>
          <p:cNvPr id="450" name="Shape 450"/>
          <p:cNvPicPr preferRelativeResize="0"/>
          <p:nvPr/>
        </p:nvPicPr>
        <p:blipFill>
          <a:blip r:embed="rId3">
            <a:alphaModFix/>
          </a:blip>
          <a:stretch>
            <a:fillRect/>
          </a:stretch>
        </p:blipFill>
        <p:spPr>
          <a:xfrm>
            <a:off x="6423475" y="187150"/>
            <a:ext cx="1247100" cy="1247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Why Single Page App?</a:t>
            </a:r>
          </a:p>
        </p:txBody>
      </p:sp>
      <p:sp>
        <p:nvSpPr>
          <p:cNvPr id="456" name="Shape 456"/>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More responsive UI and better UX with less code</a:t>
            </a:r>
          </a:p>
          <a:p>
            <a:pPr indent="-228600" lvl="0" marL="457200" rtl="0">
              <a:spcBef>
                <a:spcPts val="0"/>
              </a:spcBef>
              <a:buChar char="●"/>
            </a:pPr>
            <a:r>
              <a:rPr lang="en"/>
              <a:t>Complete separation of client and server code</a:t>
            </a:r>
          </a:p>
          <a:p>
            <a:pPr indent="-228600" lvl="1" marL="914400" rtl="0">
              <a:spcBef>
                <a:spcPts val="0"/>
              </a:spcBef>
              <a:buFont typeface="Garamond"/>
              <a:buChar char="○"/>
            </a:pPr>
            <a:r>
              <a:rPr lang="en">
                <a:latin typeface="Garamond"/>
                <a:ea typeface="Garamond"/>
                <a:cs typeface="Garamond"/>
                <a:sym typeface="Garamond"/>
              </a:rPr>
              <a:t>Separation of Concerns</a:t>
            </a:r>
          </a:p>
          <a:p>
            <a:pPr indent="-228600" lvl="1" marL="914400" rtl="0">
              <a:spcBef>
                <a:spcPts val="0"/>
              </a:spcBef>
              <a:buFont typeface="Garamond"/>
              <a:buChar char="○"/>
            </a:pPr>
            <a:r>
              <a:rPr lang="en">
                <a:latin typeface="Garamond"/>
                <a:ea typeface="Garamond"/>
                <a:cs typeface="Garamond"/>
                <a:sym typeface="Garamond"/>
              </a:rPr>
              <a:t>Cleaner code organization</a:t>
            </a:r>
          </a:p>
          <a:p>
            <a:pPr indent="-228600" lvl="0" marL="457200" rtl="0">
              <a:spcBef>
                <a:spcPts val="0"/>
              </a:spcBef>
              <a:buFont typeface="Garamond"/>
              <a:buChar char="●"/>
            </a:pPr>
            <a:r>
              <a:rPr lang="en"/>
              <a:t>Server is strictly an API endpoint allowing reuse by other servers</a:t>
            </a:r>
          </a:p>
          <a:p>
            <a:pPr indent="-228600" lvl="1" marL="914400" rtl="0">
              <a:spcBef>
                <a:spcPts val="0"/>
              </a:spcBef>
              <a:buFont typeface="Garamond"/>
              <a:buChar char="○"/>
            </a:pPr>
            <a:r>
              <a:rPr lang="en">
                <a:latin typeface="Garamond"/>
                <a:ea typeface="Garamond"/>
                <a:cs typeface="Garamond"/>
                <a:sym typeface="Garamond"/>
              </a:rPr>
              <a:t>Our public website and role manager are using the same API endpoint</a:t>
            </a:r>
          </a:p>
          <a:p>
            <a:pPr indent="-228600" lvl="1" marL="914400" rtl="0">
              <a:spcBef>
                <a:spcPts val="0"/>
              </a:spcBef>
              <a:buFont typeface="Garamond"/>
              <a:buChar char="○"/>
            </a:pPr>
            <a:r>
              <a:rPr lang="en">
                <a:latin typeface="Garamond"/>
                <a:ea typeface="Garamond"/>
                <a:cs typeface="Garamond"/>
                <a:sym typeface="Garamond"/>
              </a:rPr>
              <a:t>The only server-rendered html is the index file - JS is in the driver seat</a:t>
            </a:r>
          </a:p>
          <a:p>
            <a:pPr indent="-228600" lvl="0" marL="457200" rtl="0">
              <a:spcBef>
                <a:spcPts val="0"/>
              </a:spcBef>
              <a:buFont typeface="Garamond"/>
              <a:buChar char="●"/>
            </a:pPr>
            <a:r>
              <a:rPr lang="en"/>
              <a:t>We think it’s pretty cool!</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Database Migration &amp; Seeding</a:t>
            </a:r>
          </a:p>
        </p:txBody>
      </p:sp>
      <p:pic>
        <p:nvPicPr>
          <p:cNvPr id="462" name="Shape 462"/>
          <p:cNvPicPr preferRelativeResize="0"/>
          <p:nvPr/>
        </p:nvPicPr>
        <p:blipFill rotWithShape="1">
          <a:blip r:embed="rId3">
            <a:alphaModFix/>
          </a:blip>
          <a:srcRect b="0" l="0" r="18738" t="0"/>
          <a:stretch/>
        </p:blipFill>
        <p:spPr>
          <a:xfrm>
            <a:off x="3369625" y="1704700"/>
            <a:ext cx="5367651" cy="2742050"/>
          </a:xfrm>
          <a:prstGeom prst="rect">
            <a:avLst/>
          </a:prstGeom>
          <a:noFill/>
          <a:ln>
            <a:noFill/>
          </a:ln>
        </p:spPr>
      </p:pic>
      <p:pic>
        <p:nvPicPr>
          <p:cNvPr id="463" name="Shape 463"/>
          <p:cNvPicPr preferRelativeResize="0"/>
          <p:nvPr/>
        </p:nvPicPr>
        <p:blipFill>
          <a:blip r:embed="rId4">
            <a:alphaModFix/>
          </a:blip>
          <a:stretch>
            <a:fillRect/>
          </a:stretch>
        </p:blipFill>
        <p:spPr>
          <a:xfrm>
            <a:off x="457200" y="1704700"/>
            <a:ext cx="2743200" cy="4572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sp>
        <p:nvSpPr>
          <p:cNvPr id="468" name="Shape 468"/>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Local Dev </a:t>
            </a:r>
          </a:p>
        </p:txBody>
      </p:sp>
      <p:sp>
        <p:nvSpPr>
          <p:cNvPr id="469" name="Shape 469"/>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Local Postgres in VirtualBox</a:t>
            </a:r>
          </a:p>
          <a:p>
            <a:pPr indent="-228600" lvl="1" marL="914400" rtl="0">
              <a:spcBef>
                <a:spcPts val="0"/>
              </a:spcBef>
              <a:buFont typeface="Garamond"/>
              <a:buChar char="○"/>
            </a:pPr>
            <a:r>
              <a:rPr lang="en">
                <a:latin typeface="Garamond"/>
                <a:ea typeface="Garamond"/>
                <a:cs typeface="Garamond"/>
                <a:sym typeface="Garamond"/>
              </a:rPr>
              <a:t>Quick offline local development</a:t>
            </a:r>
          </a:p>
          <a:p>
            <a:pPr indent="-228600" lvl="1" marL="914400" rtl="0">
              <a:spcBef>
                <a:spcPts val="0"/>
              </a:spcBef>
              <a:buFont typeface="Garamond"/>
              <a:buChar char="○"/>
            </a:pPr>
            <a:r>
              <a:rPr lang="en">
                <a:latin typeface="Garamond"/>
                <a:ea typeface="Garamond"/>
                <a:cs typeface="Garamond"/>
                <a:sym typeface="Garamond"/>
              </a:rPr>
              <a:t>Repeatable db integration tests</a:t>
            </a:r>
          </a:p>
          <a:p>
            <a:pPr indent="-228600" lvl="2" marL="1371600" rtl="0">
              <a:spcBef>
                <a:spcPts val="0"/>
              </a:spcBef>
              <a:buFont typeface="Garamond"/>
              <a:buChar char="■"/>
            </a:pPr>
            <a:r>
              <a:rPr lang="en">
                <a:latin typeface="Garamond"/>
                <a:ea typeface="Garamond"/>
                <a:cs typeface="Garamond"/>
                <a:sym typeface="Garamond"/>
              </a:rPr>
              <a:t>Re-seed before each integration test</a:t>
            </a:r>
          </a:p>
          <a:p>
            <a:pPr indent="-228600" lvl="0" marL="457200" rtl="0">
              <a:spcBef>
                <a:spcPts val="0"/>
              </a:spcBef>
              <a:buFont typeface="Garamond"/>
              <a:buChar char="●"/>
            </a:pPr>
            <a:r>
              <a:rPr lang="en"/>
              <a:t>App runs on localhost:3000</a:t>
            </a:r>
          </a:p>
        </p:txBody>
      </p:sp>
      <p:pic>
        <p:nvPicPr>
          <p:cNvPr id="470" name="Shape 470"/>
          <p:cNvPicPr preferRelativeResize="0"/>
          <p:nvPr/>
        </p:nvPicPr>
        <p:blipFill>
          <a:blip r:embed="rId3">
            <a:alphaModFix/>
          </a:blip>
          <a:stretch>
            <a:fillRect/>
          </a:stretch>
        </p:blipFill>
        <p:spPr>
          <a:xfrm>
            <a:off x="5210462" y="1677362"/>
            <a:ext cx="2562225" cy="1924050"/>
          </a:xfrm>
          <a:prstGeom prst="rect">
            <a:avLst/>
          </a:prstGeom>
          <a:noFill/>
          <a:ln>
            <a:noFill/>
          </a:ln>
        </p:spPr>
      </p:pic>
      <p:pic>
        <p:nvPicPr>
          <p:cNvPr id="471" name="Shape 471"/>
          <p:cNvPicPr preferRelativeResize="0"/>
          <p:nvPr/>
        </p:nvPicPr>
        <p:blipFill>
          <a:blip r:embed="rId4">
            <a:alphaModFix/>
          </a:blip>
          <a:stretch>
            <a:fillRect/>
          </a:stretch>
        </p:blipFill>
        <p:spPr>
          <a:xfrm>
            <a:off x="457200" y="3792162"/>
            <a:ext cx="6629400" cy="2752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TypeScript @Decorators</a:t>
            </a:r>
          </a:p>
        </p:txBody>
      </p:sp>
      <p:sp>
        <p:nvSpPr>
          <p:cNvPr id="477" name="Shape 477"/>
          <p:cNvSpPr txBox="1"/>
          <p:nvPr/>
        </p:nvSpPr>
        <p:spPr>
          <a:xfrm>
            <a:off x="443700" y="1724900"/>
            <a:ext cx="8256600" cy="20409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900">
                <a:solidFill>
                  <a:srgbClr val="000080"/>
                </a:solidFill>
                <a:highlight>
                  <a:srgbClr val="FFFFFF"/>
                </a:highlight>
                <a:latin typeface="Courier New"/>
                <a:ea typeface="Courier New"/>
                <a:cs typeface="Courier New"/>
                <a:sym typeface="Courier New"/>
              </a:rPr>
              <a:t>export class </a:t>
            </a:r>
            <a:r>
              <a:rPr lang="en" sz="900">
                <a:solidFill>
                  <a:schemeClr val="dk1"/>
                </a:solidFill>
                <a:highlight>
                  <a:srgbClr val="FFFFFF"/>
                </a:highlight>
                <a:latin typeface="Courier New"/>
                <a:ea typeface="Courier New"/>
                <a:cs typeface="Courier New"/>
                <a:sym typeface="Courier New"/>
              </a:rPr>
              <a:t>BaseModel&lt;T </a:t>
            </a:r>
            <a:r>
              <a:rPr b="1" lang="en" sz="900">
                <a:solidFill>
                  <a:srgbClr val="000080"/>
                </a:solidFill>
                <a:highlight>
                  <a:srgbClr val="FFFFFF"/>
                </a:highlight>
                <a:latin typeface="Courier New"/>
                <a:ea typeface="Courier New"/>
                <a:cs typeface="Courier New"/>
                <a:sym typeface="Courier New"/>
              </a:rPr>
              <a:t>extends </a:t>
            </a:r>
            <a:r>
              <a:rPr lang="en" sz="900">
                <a:solidFill>
                  <a:schemeClr val="dk1"/>
                </a:solidFill>
                <a:highlight>
                  <a:srgbClr val="FFFFFF"/>
                </a:highlight>
                <a:latin typeface="Courier New"/>
                <a:ea typeface="Courier New"/>
                <a:cs typeface="Courier New"/>
                <a:sym typeface="Courier New"/>
              </a:rPr>
              <a:t>BaseModel&lt;T&gt;&gt; </a:t>
            </a:r>
            <a:r>
              <a:rPr b="1" lang="en" sz="900">
                <a:solidFill>
                  <a:srgbClr val="000080"/>
                </a:solidFill>
                <a:highlight>
                  <a:srgbClr val="FFFFFF"/>
                </a:highlight>
                <a:latin typeface="Courier New"/>
                <a:ea typeface="Courier New"/>
                <a:cs typeface="Courier New"/>
                <a:sym typeface="Courier New"/>
              </a:rPr>
              <a:t>extends </a:t>
            </a:r>
            <a:r>
              <a:rPr lang="en" sz="900">
                <a:solidFill>
                  <a:srgbClr val="458383"/>
                </a:solidFill>
                <a:highlight>
                  <a:srgbClr val="FFFFFF"/>
                </a:highlight>
                <a:latin typeface="Courier New"/>
                <a:ea typeface="Courier New"/>
                <a:cs typeface="Courier New"/>
                <a:sym typeface="Courier New"/>
              </a:rPr>
              <a:t>BookshelfInstance</a:t>
            </a:r>
            <a:r>
              <a:rPr lang="en" sz="900">
                <a:solidFill>
                  <a:schemeClr val="dk1"/>
                </a:solidFill>
                <a:highlight>
                  <a:srgbClr val="FFFFFF"/>
                </a:highlight>
                <a:latin typeface="Courier New"/>
                <a:ea typeface="Courier New"/>
                <a:cs typeface="Courier New"/>
                <a:sym typeface="Courier New"/>
              </a:rPr>
              <a:t>.Model&lt;T&gt; </a:t>
            </a:r>
            <a:r>
              <a:rPr b="1" lang="en" sz="900">
                <a:solidFill>
                  <a:srgbClr val="000080"/>
                </a:solidFill>
                <a:highlight>
                  <a:srgbClr val="FFFFFF"/>
                </a:highlight>
                <a:latin typeface="Courier New"/>
                <a:ea typeface="Courier New"/>
                <a:cs typeface="Courier New"/>
                <a:sym typeface="Courier New"/>
              </a:rPr>
              <a:t>implements </a:t>
            </a:r>
            <a:r>
              <a:rPr lang="en" sz="900">
                <a:solidFill>
                  <a:schemeClr val="dk1"/>
                </a:solidFill>
                <a:highlight>
                  <a:srgbClr val="FFFFFF"/>
                </a:highlight>
                <a:latin typeface="Courier New"/>
                <a:ea typeface="Courier New"/>
                <a:cs typeface="Courier New"/>
                <a:sym typeface="Courier New"/>
              </a:rPr>
              <a:t>Bookshelf.Model&lt;T&gt;, BaseEntity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createdOn</a:t>
            </a:r>
            <a:r>
              <a:rPr lang="en" sz="900">
                <a:solidFill>
                  <a:schemeClr val="dk1"/>
                </a:solidFill>
                <a:highlight>
                  <a:srgbClr val="FFFFFF"/>
                </a:highlight>
                <a:latin typeface="Courier New"/>
                <a:ea typeface="Courier New"/>
                <a:cs typeface="Courier New"/>
                <a:sym typeface="Courier New"/>
              </a:rPr>
              <a:t>: Date;</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lastModifiedOn</a:t>
            </a:r>
            <a:r>
              <a:rPr lang="en" sz="900">
                <a:solidFill>
                  <a:schemeClr val="dk1"/>
                </a:solidFill>
                <a:highlight>
                  <a:srgbClr val="FFFFFF"/>
                </a:highlight>
                <a:latin typeface="Courier New"/>
                <a:ea typeface="Courier New"/>
                <a:cs typeface="Courier New"/>
                <a:sym typeface="Courier New"/>
              </a:rPr>
              <a:t>: Date;</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 { [ </a:t>
            </a:r>
            <a:r>
              <a:rPr b="1" lang="en" sz="900">
                <a:solidFill>
                  <a:srgbClr val="660E7A"/>
                </a:solidFill>
                <a:highlight>
                  <a:srgbClr val="FFFFFF"/>
                </a:highlight>
                <a:latin typeface="Courier New"/>
                <a:ea typeface="Courier New"/>
                <a:cs typeface="Courier New"/>
                <a:sym typeface="Courier New"/>
              </a:rPr>
              <a:t>name</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string </a:t>
            </a:r>
            <a:r>
              <a:rPr lang="en" sz="900">
                <a:solidFill>
                  <a:schemeClr val="dk1"/>
                </a:solidFill>
                <a:highlight>
                  <a:srgbClr val="FFFFFF"/>
                </a:highlight>
                <a:latin typeface="Courier New"/>
                <a:ea typeface="Courier New"/>
                <a:cs typeface="Courier New"/>
                <a:sym typeface="Courier New"/>
              </a:rPr>
              <a:t>]: PropMetadata };</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constructor</a:t>
            </a:r>
            <a:r>
              <a:rPr lang="en" sz="900">
                <a:solidFill>
                  <a:schemeClr val="dk1"/>
                </a:solidFill>
                <a:highlight>
                  <a:srgbClr val="FFFFFF"/>
                </a:highlight>
                <a:latin typeface="Courier New"/>
                <a:ea typeface="Courier New"/>
                <a:cs typeface="Courier New"/>
                <a:sym typeface="Courier New"/>
              </a:rPr>
              <a:t>(args?, options?: ModelOptions) { </a:t>
            </a:r>
            <a:r>
              <a:rPr b="1" lang="en" sz="900">
                <a:solidFill>
                  <a:srgbClr val="000080"/>
                </a:solidFill>
                <a:highlight>
                  <a:srgbClr val="FFFFFF"/>
                </a:highlight>
                <a:latin typeface="Courier New"/>
                <a:ea typeface="Courier New"/>
                <a:cs typeface="Courier New"/>
                <a:sym typeface="Courier New"/>
              </a:rPr>
              <a:t>super</a:t>
            </a:r>
            <a:r>
              <a:rPr lang="en" sz="900">
                <a:solidFill>
                  <a:schemeClr val="dk1"/>
                </a:solidFill>
                <a:highlight>
                  <a:srgbClr val="FFFFFF"/>
                </a:highlight>
                <a:latin typeface="Courier New"/>
                <a:ea typeface="Courier New"/>
                <a:cs typeface="Courier New"/>
                <a:sym typeface="Courier New"/>
              </a:rPr>
              <a:t>(args, options);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sp>
        <p:nvSpPr>
          <p:cNvPr id="482" name="Shape 482"/>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Clr>
                <a:schemeClr val="dk1"/>
              </a:buClr>
              <a:buSzPct val="25000"/>
              <a:buFont typeface="Arial"/>
              <a:buNone/>
            </a:pPr>
            <a:r>
              <a:rPr lang="en"/>
              <a:t>Property @Decorators</a:t>
            </a:r>
          </a:p>
        </p:txBody>
      </p:sp>
      <p:sp>
        <p:nvSpPr>
          <p:cNvPr id="483" name="Shape 483"/>
          <p:cNvSpPr txBox="1"/>
          <p:nvPr/>
        </p:nvSpPr>
        <p:spPr>
          <a:xfrm>
            <a:off x="443700" y="1712750"/>
            <a:ext cx="8256600" cy="24474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900">
                <a:solidFill>
                  <a:srgbClr val="000080"/>
                </a:solidFill>
                <a:highlight>
                  <a:srgbClr val="FFFFFF"/>
                </a:highlight>
                <a:latin typeface="Courier New"/>
                <a:ea typeface="Courier New"/>
                <a:cs typeface="Courier New"/>
                <a:sym typeface="Courier New"/>
              </a:rPr>
              <a:t>export function </a:t>
            </a:r>
            <a:r>
              <a:rPr i="1" lang="en" sz="900">
                <a:solidFill>
                  <a:schemeClr val="dk1"/>
                </a:solidFill>
                <a:highlight>
                  <a:srgbClr val="FFFFFF"/>
                </a:highlight>
                <a:latin typeface="Courier New"/>
                <a:ea typeface="Courier New"/>
                <a:cs typeface="Courier New"/>
                <a:sym typeface="Courier New"/>
              </a:rPr>
              <a:t>Prop</a:t>
            </a: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return </a:t>
            </a:r>
            <a:r>
              <a:rPr lang="en" sz="900">
                <a:solidFill>
                  <a:schemeClr val="dk1"/>
                </a:solidFill>
                <a:highlight>
                  <a:srgbClr val="FFFFFF"/>
                </a:highlight>
                <a:latin typeface="Courier New"/>
                <a:ea typeface="Courier New"/>
                <a:cs typeface="Courier New"/>
                <a:sym typeface="Courier New"/>
              </a:rPr>
              <a:t>(clazzPrototype, propName: </a:t>
            </a:r>
            <a:r>
              <a:rPr b="1" lang="en" sz="900">
                <a:solidFill>
                  <a:srgbClr val="000080"/>
                </a:solidFill>
                <a:highlight>
                  <a:srgbClr val="FFFFFF"/>
                </a:highlight>
                <a:latin typeface="Courier New"/>
                <a:ea typeface="Courier New"/>
                <a:cs typeface="Courier New"/>
                <a:sym typeface="Courier New"/>
              </a:rPr>
              <a:t>string</a:t>
            </a:r>
            <a:r>
              <a:rPr lang="en" sz="900">
                <a:solidFill>
                  <a:schemeClr val="dk1"/>
                </a:solidFill>
                <a:highlight>
                  <a:srgbClr val="FFFFFF"/>
                </a:highlight>
                <a:latin typeface="Courier New"/>
                <a:ea typeface="Courier New"/>
                <a:cs typeface="Courier New"/>
                <a:sym typeface="Courier New"/>
              </a:rPr>
              <a:t>) =&gt;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const </a:t>
            </a:r>
            <a:r>
              <a:rPr lang="en" sz="900">
                <a:solidFill>
                  <a:srgbClr val="458383"/>
                </a:solidFill>
                <a:highlight>
                  <a:srgbClr val="FFFFFF"/>
                </a:highlight>
                <a:latin typeface="Courier New"/>
                <a:ea typeface="Courier New"/>
                <a:cs typeface="Courier New"/>
                <a:sym typeface="Courier New"/>
              </a:rPr>
              <a:t>propType </a:t>
            </a:r>
            <a:r>
              <a:rPr lang="en" sz="900">
                <a:solidFill>
                  <a:schemeClr val="dk1"/>
                </a:solidFill>
                <a:highlight>
                  <a:srgbClr val="FFFFFF"/>
                </a:highlight>
                <a:latin typeface="Courier New"/>
                <a:ea typeface="Courier New"/>
                <a:cs typeface="Courier New"/>
                <a:sym typeface="Courier New"/>
              </a:rPr>
              <a:t>= Reflect.getMetadata(</a:t>
            </a:r>
            <a:r>
              <a:rPr b="1" lang="en" sz="900">
                <a:solidFill>
                  <a:srgbClr val="008000"/>
                </a:solidFill>
                <a:highlight>
                  <a:srgbClr val="FFFFFF"/>
                </a:highlight>
                <a:latin typeface="Courier New"/>
                <a:ea typeface="Courier New"/>
                <a:cs typeface="Courier New"/>
                <a:sym typeface="Courier New"/>
              </a:rPr>
              <a:t>'design:type'</a:t>
            </a:r>
            <a:r>
              <a:rPr lang="en" sz="900">
                <a:solidFill>
                  <a:schemeClr val="dk1"/>
                </a:solidFill>
                <a:highlight>
                  <a:srgbClr val="FFFFFF"/>
                </a:highlight>
                <a:latin typeface="Courier New"/>
                <a:ea typeface="Courier New"/>
                <a:cs typeface="Courier New"/>
                <a:sym typeface="Courier New"/>
              </a:rPr>
              <a:t>, clazzPrototype, propName);</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if </a:t>
            </a:r>
            <a:r>
              <a:rPr lang="en" sz="900">
                <a:solidFill>
                  <a:schemeClr val="dk1"/>
                </a:solidFill>
                <a:highlight>
                  <a:srgbClr val="FFFFFF"/>
                </a:highlight>
                <a:latin typeface="Courier New"/>
                <a:ea typeface="Courier New"/>
                <a:cs typeface="Courier New"/>
                <a:sym typeface="Courier New"/>
              </a:rPr>
              <a:t>(!clazzPrototype.hasOwnProperty(</a:t>
            </a:r>
            <a:r>
              <a:rPr b="1" lang="en" sz="900">
                <a:solidFill>
                  <a:srgbClr val="008000"/>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clazzPrototype.</a:t>
            </a:r>
            <a:r>
              <a:rPr b="1" lang="en" sz="900">
                <a:solidFill>
                  <a:srgbClr val="660E7A"/>
                </a:solidFill>
                <a:highlight>
                  <a:srgbClr val="FFFFFF"/>
                </a:highlight>
                <a:latin typeface="Courier New"/>
                <a:ea typeface="Courier New"/>
                <a:cs typeface="Courier New"/>
                <a:sym typeface="Courier New"/>
              </a:rPr>
              <a:t>propMetadata </a:t>
            </a:r>
            <a:r>
              <a:rPr lang="en" sz="900">
                <a:solidFill>
                  <a:schemeClr val="dk1"/>
                </a:solidFill>
                <a:highlight>
                  <a:srgbClr val="FFFFFF"/>
                </a:highlight>
                <a:latin typeface="Courier New"/>
                <a:ea typeface="Courier New"/>
                <a:cs typeface="Courier New"/>
                <a:sym typeface="Courier New"/>
              </a:rPr>
              <a:t>= </a:t>
            </a:r>
            <a:r>
              <a:rPr i="1" lang="en" sz="900">
                <a:solidFill>
                  <a:srgbClr val="660E7A"/>
                </a:solidFill>
                <a:highlight>
                  <a:srgbClr val="FFFFFF"/>
                </a:highlight>
                <a:latin typeface="Courier New"/>
                <a:ea typeface="Courier New"/>
                <a:cs typeface="Courier New"/>
                <a:sym typeface="Courier New"/>
              </a:rPr>
              <a:t>_cloneDeep</a:t>
            </a:r>
            <a:r>
              <a:rPr lang="en" sz="900">
                <a:solidFill>
                  <a:schemeClr val="dk1"/>
                </a:solidFill>
                <a:highlight>
                  <a:srgbClr val="FFFFFF"/>
                </a:highlight>
                <a:latin typeface="Courier New"/>
                <a:ea typeface="Courier New"/>
                <a:cs typeface="Courier New"/>
                <a:sym typeface="Courier New"/>
              </a:rPr>
              <a:t>(clazzPrototype.</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 || {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clazzPrototype.</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[propName] = clazzPrototype.</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[propName] || {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clazzPrototype.</a:t>
            </a:r>
            <a:r>
              <a:rPr b="1" lang="en" sz="900">
                <a:solidFill>
                  <a:srgbClr val="660E7A"/>
                </a:solidFill>
                <a:highlight>
                  <a:srgbClr val="FFFFFF"/>
                </a:highlight>
                <a:latin typeface="Courier New"/>
                <a:ea typeface="Courier New"/>
                <a:cs typeface="Courier New"/>
                <a:sym typeface="Courier New"/>
              </a:rPr>
              <a:t>propMetadata</a:t>
            </a:r>
            <a:r>
              <a:rPr lang="en" sz="900">
                <a:solidFill>
                  <a:schemeClr val="dk1"/>
                </a:solidFill>
                <a:highlight>
                  <a:srgbClr val="FFFFFF"/>
                </a:highlight>
                <a:latin typeface="Courier New"/>
                <a:ea typeface="Courier New"/>
                <a:cs typeface="Courier New"/>
                <a:sym typeface="Courier New"/>
              </a:rPr>
              <a:t>[propName].</a:t>
            </a:r>
            <a:r>
              <a:rPr b="1" lang="en" sz="900">
                <a:solidFill>
                  <a:srgbClr val="660E7A"/>
                </a:solidFill>
                <a:highlight>
                  <a:srgbClr val="FFFFFF"/>
                </a:highlight>
                <a:latin typeface="Courier New"/>
                <a:ea typeface="Courier New"/>
                <a:cs typeface="Courier New"/>
                <a:sym typeface="Courier New"/>
              </a:rPr>
              <a:t>type </a:t>
            </a:r>
            <a:r>
              <a:rPr lang="en" sz="900">
                <a:solidFill>
                  <a:schemeClr val="dk1"/>
                </a:solidFill>
                <a:highlight>
                  <a:srgbClr val="FFFFFF"/>
                </a:highlight>
                <a:latin typeface="Courier New"/>
                <a:ea typeface="Courier New"/>
                <a:cs typeface="Courier New"/>
                <a:sym typeface="Courier New"/>
              </a:rPr>
              <a:t>= </a:t>
            </a:r>
            <a:r>
              <a:rPr lang="en" sz="900">
                <a:solidFill>
                  <a:srgbClr val="458383"/>
                </a:solidFill>
                <a:highlight>
                  <a:srgbClr val="FFFFFF"/>
                </a:highlight>
                <a:latin typeface="Courier New"/>
                <a:ea typeface="Courier New"/>
                <a:cs typeface="Courier New"/>
                <a:sym typeface="Courier New"/>
              </a:rPr>
              <a:t>propType</a:t>
            </a: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sz="900">
              <a:solidFill>
                <a:schemeClr val="dk1"/>
              </a:solidFill>
              <a:highlight>
                <a:srgbClr val="FFFFFF"/>
              </a:highlight>
              <a:latin typeface="Courier New"/>
              <a:ea typeface="Courier New"/>
              <a:cs typeface="Courier New"/>
              <a:sym typeface="Courier New"/>
            </a:endParaRPr>
          </a:p>
          <a:p>
            <a:pPr lvl="0" rtl="0">
              <a:spcBef>
                <a:spcPts val="0"/>
              </a:spcBef>
              <a:buNone/>
            </a:pPr>
            <a:r>
              <a:rPr lang="en" sz="900">
                <a:solidFill>
                  <a:schemeClr val="dk1"/>
                </a:solidFill>
                <a:highlight>
                  <a:srgbClr val="FFFFFF"/>
                </a:highlight>
                <a:latin typeface="Courier New"/>
                <a:ea typeface="Courier New"/>
                <a:cs typeface="Courier New"/>
                <a:sym typeface="Courier New"/>
              </a:rPr>
              <a:t>   Object.defineProperty(clazzPrototype, propName,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function</a:t>
            </a:r>
            <a:r>
              <a:rPr lang="en" sz="900">
                <a:solidFill>
                  <a:schemeClr val="dk1"/>
                </a:solidFill>
                <a:highlight>
                  <a:srgbClr val="FFFFFF"/>
                </a:highlight>
                <a:latin typeface="Courier New"/>
                <a:ea typeface="Courier New"/>
                <a:cs typeface="Courier New"/>
                <a:sym typeface="Courier New"/>
              </a:rPr>
              <a:t>() { </a:t>
            </a:r>
            <a:r>
              <a:rPr b="1" lang="en" sz="900">
                <a:solidFill>
                  <a:srgbClr val="000080"/>
                </a:solidFill>
                <a:highlight>
                  <a:srgbClr val="FFFFFF"/>
                </a:highlight>
                <a:latin typeface="Courier New"/>
                <a:ea typeface="Courier New"/>
                <a:cs typeface="Courier New"/>
                <a:sym typeface="Courier New"/>
              </a:rPr>
              <a:t>return this</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get</a:t>
            </a:r>
            <a:r>
              <a:rPr lang="en" sz="900">
                <a:solidFill>
                  <a:schemeClr val="dk1"/>
                </a:solidFill>
                <a:highlight>
                  <a:srgbClr val="FFFFFF"/>
                </a:highlight>
                <a:latin typeface="Courier New"/>
                <a:ea typeface="Courier New"/>
                <a:cs typeface="Courier New"/>
                <a:sym typeface="Courier New"/>
              </a:rPr>
              <a:t>(propName);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r>
              <a:rPr lang="en" sz="900">
                <a:solidFill>
                  <a:srgbClr val="7A7A43"/>
                </a:solidFill>
                <a:highlight>
                  <a:srgbClr val="FFFFFF"/>
                </a:highlight>
                <a:latin typeface="Courier New"/>
                <a:ea typeface="Courier New"/>
                <a:cs typeface="Courier New"/>
                <a:sym typeface="Courier New"/>
              </a:rPr>
              <a:t>set</a:t>
            </a:r>
            <a:r>
              <a:rPr lang="en" sz="900">
                <a:solidFill>
                  <a:schemeClr val="dk1"/>
                </a:solidFill>
                <a:highlight>
                  <a:srgbClr val="FFFFFF"/>
                </a:highlight>
                <a:latin typeface="Courier New"/>
                <a:ea typeface="Courier New"/>
                <a:cs typeface="Courier New"/>
                <a:sym typeface="Courier New"/>
              </a:rPr>
              <a:t>: </a:t>
            </a:r>
            <a:r>
              <a:rPr b="1" lang="en" sz="900">
                <a:solidFill>
                  <a:srgbClr val="000080"/>
                </a:solidFill>
                <a:highlight>
                  <a:srgbClr val="FFFFFF"/>
                </a:highlight>
                <a:latin typeface="Courier New"/>
                <a:ea typeface="Courier New"/>
                <a:cs typeface="Courier New"/>
                <a:sym typeface="Courier New"/>
              </a:rPr>
              <a:t>function</a:t>
            </a:r>
            <a:r>
              <a:rPr lang="en" sz="900">
                <a:solidFill>
                  <a:schemeClr val="dk1"/>
                </a:solidFill>
                <a:highlight>
                  <a:srgbClr val="FFFFFF"/>
                </a:highlight>
                <a:latin typeface="Courier New"/>
                <a:ea typeface="Courier New"/>
                <a:cs typeface="Courier New"/>
                <a:sym typeface="Courier New"/>
              </a:rPr>
              <a:t>(value: </a:t>
            </a:r>
            <a:r>
              <a:rPr b="1" lang="en" sz="900">
                <a:solidFill>
                  <a:srgbClr val="000080"/>
                </a:solidFill>
                <a:highlight>
                  <a:srgbClr val="FFFFFF"/>
                </a:highlight>
                <a:latin typeface="Courier New"/>
                <a:ea typeface="Courier New"/>
                <a:cs typeface="Courier New"/>
                <a:sym typeface="Courier New"/>
              </a:rPr>
              <a:t>any</a:t>
            </a:r>
            <a:r>
              <a:rPr lang="en" sz="900">
                <a:solidFill>
                  <a:schemeClr val="dk1"/>
                </a:solidFill>
                <a:highlight>
                  <a:srgbClr val="FFFFFF"/>
                </a:highlight>
                <a:latin typeface="Courier New"/>
                <a:ea typeface="Courier New"/>
                <a:cs typeface="Courier New"/>
                <a:sym typeface="Courier New"/>
              </a:rPr>
              <a:t>) { </a:t>
            </a:r>
            <a:r>
              <a:rPr b="1" lang="en" sz="900">
                <a:solidFill>
                  <a:srgbClr val="000080"/>
                </a:solidFill>
                <a:highlight>
                  <a:srgbClr val="FFFFFF"/>
                </a:highlight>
                <a:latin typeface="Courier New"/>
                <a:ea typeface="Courier New"/>
                <a:cs typeface="Courier New"/>
                <a:sym typeface="Courier New"/>
              </a:rPr>
              <a:t>return this</a:t>
            </a:r>
            <a:r>
              <a:rPr lang="en" sz="900">
                <a:solidFill>
                  <a:schemeClr val="dk1"/>
                </a:solidFill>
                <a:highlight>
                  <a:srgbClr val="FFFFFF"/>
                </a:highlight>
                <a:latin typeface="Courier New"/>
                <a:ea typeface="Courier New"/>
                <a:cs typeface="Courier New"/>
                <a:sym typeface="Courier New"/>
              </a:rPr>
              <a:t>.</a:t>
            </a:r>
            <a:r>
              <a:rPr lang="en" sz="900">
                <a:solidFill>
                  <a:srgbClr val="7A7A43"/>
                </a:solidFill>
                <a:highlight>
                  <a:srgbClr val="FFFFFF"/>
                </a:highlight>
                <a:latin typeface="Courier New"/>
                <a:ea typeface="Courier New"/>
                <a:cs typeface="Courier New"/>
                <a:sym typeface="Courier New"/>
              </a:rPr>
              <a:t>set</a:t>
            </a:r>
            <a:r>
              <a:rPr lang="en" sz="900">
                <a:solidFill>
                  <a:schemeClr val="dk1"/>
                </a:solidFill>
                <a:highlight>
                  <a:srgbClr val="FFFFFF"/>
                </a:highlight>
                <a:latin typeface="Courier New"/>
                <a:ea typeface="Courier New"/>
                <a:cs typeface="Courier New"/>
                <a:sym typeface="Courier New"/>
              </a:rPr>
              <a:t>(propName, value);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 };</a:t>
            </a:r>
          </a:p>
          <a:p>
            <a:pPr lvl="0" rtl="0">
              <a:spcBef>
                <a:spcPts val="0"/>
              </a:spcBef>
              <a:buNone/>
            </a:pPr>
            <a:r>
              <a:rPr lang="en" sz="900">
                <a:solidFill>
                  <a:schemeClr val="dk1"/>
                </a:solidFill>
                <a:highlight>
                  <a:srgbClr val="FFFFFF"/>
                </a:highlight>
                <a:latin typeface="Courier New"/>
                <a:ea typeface="Courier New"/>
                <a:cs typeface="Courier New"/>
                <a:sym typeface="Courier New"/>
              </a:rPr>
              <a:t>}</a:t>
            </a:r>
          </a:p>
          <a:p>
            <a:pPr lvl="0" rtl="0">
              <a:spcBef>
                <a:spcPts val="0"/>
              </a:spcBef>
              <a:buNone/>
            </a:pPr>
            <a:r>
              <a:t/>
            </a:r>
            <a:endParaRPr/>
          </a:p>
        </p:txBody>
      </p:sp>
      <p:sp>
        <p:nvSpPr>
          <p:cNvPr id="484" name="Shape 484"/>
          <p:cNvSpPr txBox="1"/>
          <p:nvPr/>
        </p:nvSpPr>
        <p:spPr>
          <a:xfrm>
            <a:off x="457200" y="4509225"/>
            <a:ext cx="7315500" cy="1819800"/>
          </a:xfrm>
          <a:prstGeom prst="rect">
            <a:avLst/>
          </a:prstGeom>
          <a:noFill/>
          <a:ln>
            <a:noFill/>
          </a:ln>
        </p:spPr>
        <p:txBody>
          <a:bodyPr anchorCtr="0" anchor="t" bIns="91425" lIns="91425" rIns="91425" tIns="91425">
            <a:noAutofit/>
          </a:bodyPr>
          <a:lstStyle/>
          <a:p>
            <a:pPr lvl="0">
              <a:spcBef>
                <a:spcPts val="0"/>
              </a:spcBef>
              <a:buNone/>
            </a:pPr>
            <a:r>
              <a:rPr lang="en">
                <a:solidFill>
                  <a:schemeClr val="dk1"/>
                </a:solidFill>
              </a:rPr>
              <a:t>Method/property decorators get passed the prototype, property key and the property descriptor (eg getter/setter, enumerable, reference to property).</a:t>
            </a:r>
          </a:p>
          <a:p>
            <a:pPr lvl="0">
              <a:spcBef>
                <a:spcPts val="0"/>
              </a:spcBef>
              <a:buNone/>
            </a:pPr>
            <a:r>
              <a:t/>
            </a:r>
            <a:endParaRPr>
              <a:solidFill>
                <a:schemeClr val="dk1"/>
              </a:solidFill>
            </a:endParaRPr>
          </a:p>
          <a:p>
            <a:pPr lvl="0">
              <a:spcBef>
                <a:spcPts val="0"/>
              </a:spcBef>
              <a:buClr>
                <a:schemeClr val="dk1"/>
              </a:buClr>
              <a:buFont typeface="Arial"/>
              <a:buNone/>
            </a:pPr>
            <a:r>
              <a:rPr lang="en">
                <a:solidFill>
                  <a:schemeClr val="dk1"/>
                </a:solidFill>
              </a:rPr>
              <a:t>We are using the </a:t>
            </a:r>
            <a:r>
              <a:rPr b="1" lang="en">
                <a:solidFill>
                  <a:schemeClr val="dk1"/>
                </a:solidFill>
              </a:rPr>
              <a:t>reflect-metadata</a:t>
            </a:r>
            <a:r>
              <a:rPr lang="en">
                <a:solidFill>
                  <a:schemeClr val="dk1"/>
                </a:solidFill>
              </a:rPr>
              <a:t> module to get the TypeScript typing information.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Solution (2016)</a:t>
            </a:r>
          </a:p>
        </p:txBody>
      </p:sp>
      <p:sp>
        <p:nvSpPr>
          <p:cNvPr id="121" name="Shape 121"/>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AWS</a:t>
            </a:r>
          </a:p>
          <a:p>
            <a:pPr indent="-228600" lvl="1" marL="914400" rtl="0">
              <a:spcBef>
                <a:spcPts val="0"/>
              </a:spcBef>
              <a:buFont typeface="Garamond"/>
              <a:buChar char="○"/>
            </a:pPr>
            <a:r>
              <a:rPr lang="en">
                <a:latin typeface="Garamond"/>
                <a:ea typeface="Garamond"/>
                <a:cs typeface="Garamond"/>
                <a:sym typeface="Garamond"/>
              </a:rPr>
              <a:t>Self service server and data infrastructure</a:t>
            </a:r>
          </a:p>
          <a:p>
            <a:pPr indent="-228600" lvl="1" marL="914400" rtl="0">
              <a:spcBef>
                <a:spcPts val="0"/>
              </a:spcBef>
              <a:buFont typeface="Garamond"/>
              <a:buChar char="○"/>
            </a:pPr>
            <a:r>
              <a:rPr lang="en">
                <a:latin typeface="Garamond"/>
                <a:ea typeface="Garamond"/>
                <a:cs typeface="Garamond"/>
                <a:sym typeface="Garamond"/>
              </a:rPr>
              <a:t>Automated server administration (patching, provisioning, ...)</a:t>
            </a:r>
          </a:p>
          <a:p>
            <a:pPr indent="-228600" lvl="1" marL="914400" rtl="0">
              <a:spcBef>
                <a:spcPts val="0"/>
              </a:spcBef>
              <a:buFont typeface="Garamond"/>
              <a:buChar char="○"/>
            </a:pPr>
            <a:r>
              <a:rPr lang="en">
                <a:latin typeface="Garamond"/>
                <a:ea typeface="Garamond"/>
                <a:cs typeface="Garamond"/>
                <a:sym typeface="Garamond"/>
              </a:rPr>
              <a:t>ECS Container Service (Docker)</a:t>
            </a:r>
          </a:p>
          <a:p>
            <a:pPr indent="-228600" lvl="1" marL="914400" rtl="0">
              <a:spcBef>
                <a:spcPts val="0"/>
              </a:spcBef>
              <a:buFont typeface="Garamond"/>
              <a:buChar char="○"/>
            </a:pPr>
            <a:r>
              <a:rPr lang="en">
                <a:latin typeface="Garamond"/>
                <a:ea typeface="Garamond"/>
                <a:cs typeface="Garamond"/>
                <a:sym typeface="Garamond"/>
              </a:rPr>
              <a:t>S3 object storage</a:t>
            </a:r>
          </a:p>
          <a:p>
            <a:pPr indent="-228600" lvl="0" marL="457200" rtl="0">
              <a:spcBef>
                <a:spcPts val="0"/>
              </a:spcBef>
              <a:buFont typeface="Garamond"/>
              <a:buChar char="●"/>
            </a:pPr>
            <a:r>
              <a:rPr lang="en"/>
              <a:t>JWT</a:t>
            </a:r>
          </a:p>
          <a:p>
            <a:pPr indent="-228600" lvl="1" marL="914400" rtl="0">
              <a:spcBef>
                <a:spcPts val="0"/>
              </a:spcBef>
              <a:buFont typeface="Garamond"/>
              <a:buChar char="○"/>
            </a:pPr>
            <a:r>
              <a:rPr lang="en">
                <a:latin typeface="Garamond"/>
                <a:ea typeface="Garamond"/>
                <a:cs typeface="Garamond"/>
                <a:sym typeface="Garamond"/>
              </a:rPr>
              <a:t>Simpler API communication for Service Oriented Architecture</a:t>
            </a:r>
          </a:p>
          <a:p>
            <a:pPr indent="-228600" lvl="0" marL="457200" rtl="0">
              <a:spcBef>
                <a:spcPts val="0"/>
              </a:spcBef>
              <a:buChar char="●"/>
            </a:pPr>
            <a:r>
              <a:rPr lang="en"/>
              <a:t>PostgreSQL</a:t>
            </a:r>
          </a:p>
          <a:p>
            <a:pPr indent="-228600" lvl="1" marL="914400" rtl="0">
              <a:spcBef>
                <a:spcPts val="0"/>
              </a:spcBef>
              <a:buFont typeface="Garamond"/>
              <a:buChar char="○"/>
            </a:pPr>
            <a:r>
              <a:rPr lang="en">
                <a:latin typeface="Garamond"/>
                <a:ea typeface="Garamond"/>
                <a:cs typeface="Garamond"/>
                <a:sym typeface="Garamond"/>
              </a:rPr>
              <a:t>Cheaper</a:t>
            </a:r>
          </a:p>
          <a:p>
            <a:pPr indent="-228600" lvl="1" marL="914400" rtl="0">
              <a:spcBef>
                <a:spcPts val="0"/>
              </a:spcBef>
              <a:buFont typeface="Garamond"/>
              <a:buChar char="○"/>
            </a:pPr>
            <a:r>
              <a:rPr lang="en">
                <a:latin typeface="Garamond"/>
                <a:ea typeface="Garamond"/>
                <a:cs typeface="Garamond"/>
                <a:sym typeface="Garamond"/>
              </a:rPr>
              <a:t>Easier to manage; we don’t even use most of the Oracle features</a:t>
            </a:r>
          </a:p>
          <a:p>
            <a:pPr indent="-228600" lvl="0" marL="457200" rtl="0">
              <a:spcBef>
                <a:spcPts val="0"/>
              </a:spcBef>
              <a:buChar char="●"/>
            </a:pPr>
            <a:r>
              <a:rPr lang="en"/>
              <a:t>Full stack JavaScript (actually TypeScript)</a:t>
            </a:r>
          </a:p>
          <a:p>
            <a:pPr indent="-228600" lvl="1" marL="914400" rtl="0">
              <a:spcBef>
                <a:spcPts val="0"/>
              </a:spcBef>
              <a:buFont typeface="Garamond"/>
              <a:buChar char="○"/>
            </a:pPr>
            <a:r>
              <a:rPr lang="en">
                <a:latin typeface="Garamond"/>
                <a:ea typeface="Garamond"/>
                <a:cs typeface="Garamond"/>
                <a:sym typeface="Garamond"/>
              </a:rPr>
              <a:t>Sharing code between client and server</a:t>
            </a:r>
          </a:p>
          <a:p>
            <a:pPr indent="-228600" lvl="1" marL="914400" rtl="0">
              <a:spcBef>
                <a:spcPts val="0"/>
              </a:spcBef>
              <a:buFont typeface="Garamond"/>
              <a:buChar char="○"/>
            </a:pPr>
            <a:r>
              <a:rPr lang="en">
                <a:latin typeface="Garamond"/>
                <a:ea typeface="Garamond"/>
                <a:cs typeface="Garamond"/>
                <a:sym typeface="Garamond"/>
              </a:rPr>
              <a:t>Sharing code between projects</a:t>
            </a:r>
          </a:p>
          <a:p>
            <a:pPr indent="-228600" lvl="1" marL="914400" rtl="0">
              <a:spcBef>
                <a:spcPts val="0"/>
              </a:spcBef>
              <a:buFont typeface="Garamond"/>
              <a:buChar char="○"/>
            </a:pPr>
            <a:r>
              <a:rPr lang="en">
                <a:latin typeface="Garamond"/>
                <a:ea typeface="Garamond"/>
                <a:cs typeface="Garamond"/>
                <a:sym typeface="Garamond"/>
              </a:rPr>
              <a:t>Simplified tooling</a:t>
            </a:r>
          </a:p>
          <a:p>
            <a:pPr indent="-228600" lvl="1" marL="914400" rtl="0">
              <a:spcBef>
                <a:spcPts val="0"/>
              </a:spcBef>
              <a:buFont typeface="Garamond"/>
              <a:buChar char="○"/>
            </a:pPr>
            <a:r>
              <a:rPr b="1" lang="en">
                <a:latin typeface="Garamond"/>
                <a:ea typeface="Garamond"/>
                <a:cs typeface="Garamond"/>
                <a:sym typeface="Garamond"/>
              </a:rPr>
              <a:t>Single programming language to learn, update and master</a:t>
            </a:r>
          </a:p>
        </p:txBody>
      </p:sp>
      <p:pic>
        <p:nvPicPr>
          <p:cNvPr id="122" name="Shape 122"/>
          <p:cNvPicPr preferRelativeResize="0"/>
          <p:nvPr/>
        </p:nvPicPr>
        <p:blipFill>
          <a:blip r:embed="rId3">
            <a:alphaModFix/>
          </a:blip>
          <a:stretch>
            <a:fillRect/>
          </a:stretch>
        </p:blipFill>
        <p:spPr>
          <a:xfrm>
            <a:off x="5572625" y="-253875"/>
            <a:ext cx="2152249" cy="2259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Project: Programs Manager</a:t>
            </a:r>
          </a:p>
        </p:txBody>
      </p:sp>
      <p:sp>
        <p:nvSpPr>
          <p:cNvPr id="128" name="Shape 128"/>
          <p:cNvSpPr txBox="1"/>
          <p:nvPr>
            <p:ph idx="1" type="body"/>
          </p:nvPr>
        </p:nvSpPr>
        <p:spPr>
          <a:xfrm>
            <a:off x="457200" y="1704688"/>
            <a:ext cx="8229600" cy="4840200"/>
          </a:xfrm>
          <a:prstGeom prst="rect">
            <a:avLst/>
          </a:prstGeom>
        </p:spPr>
        <p:txBody>
          <a:bodyPr anchorCtr="0" anchor="t" bIns="91425" lIns="91425" rIns="91425" tIns="91425">
            <a:noAutofit/>
          </a:bodyPr>
          <a:lstStyle/>
          <a:p>
            <a:pPr lvl="0" rtl="0">
              <a:spcBef>
                <a:spcPts val="0"/>
              </a:spcBef>
              <a:buNone/>
            </a:pPr>
            <a:r>
              <a:rPr lang="en"/>
              <a:t>Fairly simple CRUD web app for managing Graduate Program information like a detailed description, degrees offered, people, deadlines, bylaws, etc. Web app is mostly used as an API data end point for other applications like our public website, admissions system, GradHub and commencement registration.</a:t>
            </a:r>
          </a:p>
          <a:p>
            <a:pPr lvl="0">
              <a:spcBef>
                <a:spcPts val="0"/>
              </a:spcBef>
              <a:buNone/>
            </a:pPr>
            <a:r>
              <a:t/>
            </a:r>
            <a:endParaRPr/>
          </a:p>
          <a:p>
            <a:pPr lvl="0">
              <a:spcBef>
                <a:spcPts val="0"/>
              </a:spcBef>
              <a:buNone/>
            </a:pPr>
            <a:r>
              <a:rPr lang="en"/>
              <a:t>URL: </a:t>
            </a:r>
            <a:r>
              <a:rPr lang="en" u="sng">
                <a:solidFill>
                  <a:schemeClr val="hlink"/>
                </a:solidFill>
                <a:hlinkClick r:id="rId3"/>
              </a:rPr>
              <a:t>https://programs.gs.ucdavis.edu</a:t>
            </a:r>
          </a:p>
          <a:p>
            <a:pPr lvl="0">
              <a:spcBef>
                <a:spcPts val="0"/>
              </a:spcBef>
              <a:buNone/>
            </a:pPr>
            <a:r>
              <a:t/>
            </a:r>
            <a:endParaRPr/>
          </a:p>
          <a:p>
            <a:pPr lvl="0">
              <a:spcBef>
                <a:spcPts val="0"/>
              </a:spcBef>
              <a:buNone/>
            </a:pPr>
            <a:r>
              <a:rPr lang="en"/>
              <a:t>API URL: </a:t>
            </a:r>
            <a:r>
              <a:rPr lang="en" u="sng">
                <a:solidFill>
                  <a:schemeClr val="hlink"/>
                </a:solidFill>
                <a:hlinkClick r:id="rId4"/>
              </a:rPr>
              <a:t>https://programs.gs.ucdavis.edu/api/program</a:t>
            </a:r>
          </a:p>
          <a:p>
            <a:pPr lvl="0">
              <a:spcBef>
                <a:spcPts val="0"/>
              </a:spcBef>
              <a:buNone/>
            </a:pPr>
            <a:r>
              <a:rPr lang="en"/>
              <a:t>			   </a:t>
            </a:r>
            <a:r>
              <a:rPr lang="en" u="sng">
                <a:solidFill>
                  <a:schemeClr val="hlink"/>
                </a:solidFill>
                <a:hlinkClick r:id="rId5"/>
              </a:rPr>
              <a:t>https://programs.gs.ucdavis.edu/api/program/GANT</a:t>
            </a:r>
          </a:p>
          <a:p>
            <a:pPr lvl="0">
              <a:spcBef>
                <a:spcPts val="0"/>
              </a:spcBef>
              <a:buNone/>
            </a:pPr>
            <a:r>
              <a:t/>
            </a:r>
            <a:endParaRPr/>
          </a:p>
          <a:p>
            <a:pPr lvl="0">
              <a:spcBef>
                <a:spcPts val="0"/>
              </a:spcBef>
              <a:buNone/>
            </a:pPr>
            <a:r>
              <a:rPr lang="en"/>
              <a:t>GIT: </a:t>
            </a:r>
            <a:r>
              <a:rPr lang="en" u="sng">
                <a:solidFill>
                  <a:schemeClr val="hlink"/>
                </a:solidFill>
                <a:hlinkClick r:id="rId6"/>
              </a:rPr>
              <a:t>https://bitbucket.org/gsucd/programs-manager</a:t>
            </a:r>
          </a:p>
          <a:p>
            <a:pPr lv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Why TypeScript?</a:t>
            </a:r>
          </a:p>
        </p:txBody>
      </p:sp>
      <p:pic>
        <p:nvPicPr>
          <p:cNvPr id="134" name="Shape 134"/>
          <p:cNvPicPr preferRelativeResize="0"/>
          <p:nvPr/>
        </p:nvPicPr>
        <p:blipFill>
          <a:blip r:embed="rId3">
            <a:alphaModFix/>
          </a:blip>
          <a:stretch>
            <a:fillRect/>
          </a:stretch>
        </p:blipFill>
        <p:spPr>
          <a:xfrm>
            <a:off x="3752575" y="3128649"/>
            <a:ext cx="4934225" cy="3544775"/>
          </a:xfrm>
          <a:prstGeom prst="rect">
            <a:avLst/>
          </a:prstGeom>
          <a:noFill/>
          <a:ln>
            <a:noFill/>
          </a:ln>
        </p:spPr>
      </p:pic>
      <p:sp>
        <p:nvSpPr>
          <p:cNvPr id="135" name="Shape 135"/>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JavaScript is the obvious choice for a single programming language (for web app dev)</a:t>
            </a:r>
          </a:p>
          <a:p>
            <a:pPr indent="-228600" lvl="0" marL="457200" rtl="0">
              <a:spcBef>
                <a:spcPts val="0"/>
              </a:spcBef>
              <a:buChar char="●"/>
            </a:pPr>
            <a:r>
              <a:rPr lang="en"/>
              <a:t>JavaScript has a huge ecosystem</a:t>
            </a:r>
          </a:p>
          <a:p>
            <a:pPr indent="-228600" lvl="0" marL="457200" rtl="0">
              <a:spcBef>
                <a:spcPts val="0"/>
              </a:spcBef>
              <a:buChar char="●"/>
            </a:pPr>
            <a:r>
              <a:rPr lang="en"/>
              <a:t>Angular 2 is using TypeScript</a:t>
            </a:r>
          </a:p>
          <a:p>
            <a:pPr indent="-228600" lvl="0" marL="457200" rtl="0">
              <a:spcBef>
                <a:spcPts val="0"/>
              </a:spcBef>
              <a:buChar char="●"/>
            </a:pPr>
            <a:r>
              <a:rPr lang="en"/>
              <a:t>Types</a:t>
            </a:r>
          </a:p>
          <a:p>
            <a:pPr indent="-228600" lvl="1" marL="914400" rtl="0">
              <a:spcBef>
                <a:spcPts val="0"/>
              </a:spcBef>
              <a:buFont typeface="Garamond"/>
              <a:buChar char="○"/>
            </a:pPr>
            <a:r>
              <a:rPr lang="en">
                <a:latin typeface="Garamond"/>
                <a:ea typeface="Garamond"/>
                <a:cs typeface="Garamond"/>
                <a:sym typeface="Garamond"/>
              </a:rPr>
              <a:t>Reduce bugs (debatable)</a:t>
            </a:r>
          </a:p>
          <a:p>
            <a:pPr indent="-228600" lvl="1" marL="914400" rtl="0">
              <a:spcBef>
                <a:spcPts val="0"/>
              </a:spcBef>
              <a:buFont typeface="Garamond"/>
              <a:buChar char="○"/>
            </a:pPr>
            <a:r>
              <a:rPr lang="en">
                <a:latin typeface="Garamond"/>
                <a:ea typeface="Garamond"/>
                <a:cs typeface="Garamond"/>
                <a:sym typeface="Garamond"/>
              </a:rPr>
              <a:t>Self documenting; easier to understand input and output parameters</a:t>
            </a:r>
          </a:p>
          <a:p>
            <a:pPr indent="-228600" lvl="1" marL="914400" rtl="0">
              <a:spcBef>
                <a:spcPts val="0"/>
              </a:spcBef>
              <a:buFont typeface="Garamond"/>
              <a:buChar char="○"/>
            </a:pPr>
            <a:r>
              <a:rPr lang="en">
                <a:latin typeface="Garamond"/>
                <a:ea typeface="Garamond"/>
                <a:cs typeface="Garamond"/>
                <a:sym typeface="Garamond"/>
              </a:rPr>
              <a:t>Better tooling</a:t>
            </a:r>
          </a:p>
          <a:p>
            <a:pPr indent="-228600" lvl="1" marL="914400" rtl="0">
              <a:spcBef>
                <a:spcPts val="0"/>
              </a:spcBef>
              <a:buFont typeface="Garamond"/>
              <a:buChar char="○"/>
            </a:pPr>
            <a:r>
              <a:rPr lang="en">
                <a:latin typeface="Garamond"/>
                <a:ea typeface="Garamond"/>
                <a:cs typeface="Garamond"/>
                <a:sym typeface="Garamond"/>
              </a:rPr>
              <a:t>Warm and cozy feeling!</a:t>
            </a:r>
          </a:p>
          <a:p>
            <a:pPr indent="-228600" lvl="0" marL="457200" rtl="0">
              <a:spcBef>
                <a:spcPts val="0"/>
              </a:spcBef>
              <a:buFont typeface="Garamond"/>
              <a:buChar char="●"/>
            </a:pPr>
            <a:r>
              <a:rPr b="1" lang="en">
                <a:latin typeface="Garamond"/>
                <a:ea typeface="Garamond"/>
                <a:cs typeface="Garamond"/>
                <a:sym typeface="Garamond"/>
              </a:rPr>
              <a:t>ES</a:t>
            </a:r>
            <a:r>
              <a:rPr b="1" lang="en"/>
              <a:t>6 (ES2015) -</a:t>
            </a:r>
            <a:r>
              <a:rPr b="1" lang="en">
                <a:latin typeface="Garamond"/>
                <a:ea typeface="Garamond"/>
                <a:cs typeface="Garamond"/>
                <a:sym typeface="Garamond"/>
              </a:rPr>
              <a:t> E</a:t>
            </a:r>
            <a:r>
              <a:rPr b="1" lang="en"/>
              <a:t>S2</a:t>
            </a:r>
            <a:r>
              <a:rPr b="1" lang="en">
                <a:latin typeface="Garamond"/>
                <a:ea typeface="Garamond"/>
                <a:cs typeface="Garamond"/>
                <a:sym typeface="Garamond"/>
              </a:rPr>
              <a:t>01</a:t>
            </a:r>
            <a:r>
              <a:rPr b="1" lang="en"/>
              <a:t>7</a:t>
            </a:r>
            <a:r>
              <a:rPr b="1" lang="en">
                <a:latin typeface="Garamond"/>
                <a:ea typeface="Garamond"/>
                <a:cs typeface="Garamond"/>
                <a:sym typeface="Garamond"/>
              </a:rPr>
              <a:t> support</a:t>
            </a:r>
          </a:p>
          <a:p>
            <a:pPr indent="-228600" lvl="1" marL="914400" rtl="0">
              <a:spcBef>
                <a:spcPts val="0"/>
              </a:spcBef>
              <a:buFont typeface="Garamond"/>
              <a:buChar char="○"/>
            </a:pPr>
            <a:r>
              <a:rPr lang="en">
                <a:latin typeface="Garamond"/>
                <a:ea typeface="Garamond"/>
                <a:cs typeface="Garamond"/>
                <a:sym typeface="Garamond"/>
              </a:rPr>
              <a:t>Compiles to ES5 for browsers</a:t>
            </a:r>
            <a:br>
              <a:rPr lang="en">
                <a:latin typeface="Garamond"/>
                <a:ea typeface="Garamond"/>
                <a:cs typeface="Garamond"/>
                <a:sym typeface="Garamond"/>
              </a:rPr>
            </a:br>
            <a:r>
              <a:rPr lang="en">
                <a:latin typeface="Garamond"/>
                <a:ea typeface="Garamond"/>
                <a:cs typeface="Garamond"/>
                <a:sym typeface="Garamond"/>
              </a:rPr>
              <a:t>without ES6 support</a:t>
            </a:r>
          </a:p>
          <a:p>
            <a:pPr indent="0" lvl="0" marL="0" rtl="0">
              <a:spcBef>
                <a:spcPts val="0"/>
              </a:spcBef>
              <a:buNone/>
            </a:pPr>
            <a:r>
              <a:t/>
            </a:r>
            <a:endParaRPr>
              <a:latin typeface="Garamond"/>
              <a:ea typeface="Garamond"/>
              <a:cs typeface="Garamond"/>
              <a:sym typeface="Garamond"/>
            </a:endParaRPr>
          </a:p>
        </p:txBody>
      </p:sp>
      <p:pic>
        <p:nvPicPr>
          <p:cNvPr id="136" name="Shape 136"/>
          <p:cNvPicPr preferRelativeResize="0"/>
          <p:nvPr/>
        </p:nvPicPr>
        <p:blipFill>
          <a:blip r:embed="rId4">
            <a:alphaModFix/>
          </a:blip>
          <a:stretch>
            <a:fillRect/>
          </a:stretch>
        </p:blipFill>
        <p:spPr>
          <a:xfrm>
            <a:off x="6402574" y="227712"/>
            <a:ext cx="1165975" cy="116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134801"/>
            <a:ext cx="7315500" cy="1351800"/>
          </a:xfrm>
          <a:prstGeom prst="rect">
            <a:avLst/>
          </a:prstGeom>
        </p:spPr>
        <p:txBody>
          <a:bodyPr anchorCtr="0" anchor="b" bIns="91425" lIns="91425" rIns="91425" tIns="91425">
            <a:noAutofit/>
          </a:bodyPr>
          <a:lstStyle/>
          <a:p>
            <a:pPr lvl="0">
              <a:spcBef>
                <a:spcPts val="0"/>
              </a:spcBef>
              <a:buNone/>
            </a:pPr>
            <a:r>
              <a:rPr lang="en"/>
              <a:t>Why Angular 2?</a:t>
            </a:r>
          </a:p>
        </p:txBody>
      </p:sp>
      <p:sp>
        <p:nvSpPr>
          <p:cNvPr id="142" name="Shape 142"/>
          <p:cNvSpPr txBox="1"/>
          <p:nvPr>
            <p:ph idx="1" type="body"/>
          </p:nvPr>
        </p:nvSpPr>
        <p:spPr>
          <a:xfrm>
            <a:off x="457200" y="1704688"/>
            <a:ext cx="8229600" cy="4840200"/>
          </a:xfrm>
          <a:prstGeom prst="rect">
            <a:avLst/>
          </a:prstGeom>
        </p:spPr>
        <p:txBody>
          <a:bodyPr anchorCtr="0" anchor="t" bIns="91425" lIns="91425" rIns="91425" tIns="91425">
            <a:noAutofit/>
          </a:bodyPr>
          <a:lstStyle/>
          <a:p>
            <a:pPr indent="-228600" lvl="0" marL="457200" rtl="0">
              <a:spcBef>
                <a:spcPts val="0"/>
              </a:spcBef>
              <a:buChar char="●"/>
            </a:pPr>
            <a:r>
              <a:rPr lang="en"/>
              <a:t>Angular 1 will eventually be retired</a:t>
            </a:r>
          </a:p>
          <a:p>
            <a:pPr indent="-228600" lvl="0" marL="457200" rtl="0">
              <a:spcBef>
                <a:spcPts val="0"/>
              </a:spcBef>
              <a:buChar char="●"/>
            </a:pPr>
            <a:r>
              <a:rPr lang="en"/>
              <a:t>We had 2 years of experience and code in Angular 1</a:t>
            </a:r>
          </a:p>
          <a:p>
            <a:pPr indent="-228600" lvl="0" marL="457200" rtl="0">
              <a:spcBef>
                <a:spcPts val="0"/>
              </a:spcBef>
              <a:buChar char="●"/>
            </a:pPr>
            <a:r>
              <a:rPr lang="en"/>
              <a:t>Built for the future</a:t>
            </a:r>
          </a:p>
          <a:p>
            <a:pPr indent="-228600" lvl="1" marL="914400" rtl="0">
              <a:spcBef>
                <a:spcPts val="0"/>
              </a:spcBef>
              <a:buFont typeface="Garamond"/>
              <a:buChar char="○"/>
            </a:pPr>
            <a:r>
              <a:rPr lang="en">
                <a:latin typeface="Garamond"/>
                <a:ea typeface="Garamond"/>
                <a:cs typeface="Garamond"/>
                <a:sym typeface="Garamond"/>
              </a:rPr>
              <a:t>Component architecture</a:t>
            </a:r>
          </a:p>
          <a:p>
            <a:pPr indent="-228600" lvl="1" marL="914400" rtl="0">
              <a:spcBef>
                <a:spcPts val="0"/>
              </a:spcBef>
              <a:buFont typeface="Garamond"/>
              <a:buChar char="○"/>
            </a:pPr>
            <a:r>
              <a:rPr lang="en">
                <a:latin typeface="Garamond"/>
                <a:ea typeface="Garamond"/>
                <a:cs typeface="Garamond"/>
                <a:sym typeface="Garamond"/>
              </a:rPr>
              <a:t>CSS Isolation and Shadow DOM</a:t>
            </a:r>
          </a:p>
          <a:p>
            <a:pPr indent="-228600" lvl="1" marL="914400" rtl="0">
              <a:spcBef>
                <a:spcPts val="0"/>
              </a:spcBef>
              <a:buFont typeface="Garamond"/>
              <a:buChar char="○"/>
            </a:pPr>
            <a:r>
              <a:rPr lang="en">
                <a:latin typeface="Garamond"/>
                <a:ea typeface="Garamond"/>
                <a:cs typeface="Garamond"/>
                <a:sym typeface="Garamond"/>
              </a:rPr>
              <a:t>ES6 syntax</a:t>
            </a:r>
          </a:p>
          <a:p>
            <a:pPr indent="-228600" lvl="1" marL="914400" rtl="0">
              <a:spcBef>
                <a:spcPts val="0"/>
              </a:spcBef>
              <a:buFont typeface="Garamond"/>
              <a:buChar char="○"/>
            </a:pPr>
            <a:r>
              <a:rPr lang="en">
                <a:latin typeface="Garamond"/>
                <a:ea typeface="Garamond"/>
                <a:cs typeface="Garamond"/>
                <a:sym typeface="Garamond"/>
              </a:rPr>
              <a:t>Embraces functional programming</a:t>
            </a:r>
          </a:p>
          <a:p>
            <a:pPr indent="-228600" lvl="2" marL="1371600" rtl="0">
              <a:spcBef>
                <a:spcPts val="0"/>
              </a:spcBef>
              <a:buFont typeface="Garamond"/>
              <a:buChar char="■"/>
            </a:pPr>
            <a:r>
              <a:rPr lang="en">
                <a:latin typeface="Garamond"/>
                <a:ea typeface="Garamond"/>
                <a:cs typeface="Garamond"/>
                <a:sym typeface="Garamond"/>
              </a:rPr>
              <a:t>RxJS</a:t>
            </a:r>
          </a:p>
          <a:p>
            <a:pPr indent="-228600" lvl="2" marL="1371600" rtl="0">
              <a:spcBef>
                <a:spcPts val="0"/>
              </a:spcBef>
              <a:buFont typeface="Garamond"/>
              <a:buChar char="■"/>
            </a:pPr>
            <a:r>
              <a:rPr lang="en">
                <a:latin typeface="Garamond"/>
                <a:ea typeface="Garamond"/>
                <a:cs typeface="Garamond"/>
                <a:sym typeface="Garamond"/>
              </a:rPr>
              <a:t>Supports unidirectional data flow</a:t>
            </a:r>
          </a:p>
          <a:p>
            <a:pPr indent="-228600" lvl="1" marL="914400" rtl="0">
              <a:spcBef>
                <a:spcPts val="0"/>
              </a:spcBef>
              <a:buFont typeface="Garamond"/>
              <a:buChar char="○"/>
            </a:pPr>
            <a:r>
              <a:rPr lang="en">
                <a:latin typeface="Garamond"/>
                <a:ea typeface="Garamond"/>
                <a:cs typeface="Garamond"/>
                <a:sym typeface="Garamond"/>
              </a:rPr>
              <a:t>Platform agnostic</a:t>
            </a:r>
          </a:p>
          <a:p>
            <a:pPr indent="-228600" lvl="2" marL="1371600" rtl="0">
              <a:spcBef>
                <a:spcPts val="0"/>
              </a:spcBef>
              <a:buFont typeface="Garamond"/>
              <a:buChar char="■"/>
            </a:pPr>
            <a:r>
              <a:rPr lang="en">
                <a:latin typeface="Garamond"/>
                <a:ea typeface="Garamond"/>
                <a:cs typeface="Garamond"/>
                <a:sym typeface="Garamond"/>
              </a:rPr>
              <a:t>Server side rendering with Node</a:t>
            </a:r>
          </a:p>
          <a:p>
            <a:pPr indent="-228600" lvl="2" marL="1371600" rtl="0">
              <a:spcBef>
                <a:spcPts val="0"/>
              </a:spcBef>
              <a:buFont typeface="Garamond"/>
              <a:buChar char="■"/>
            </a:pPr>
            <a:r>
              <a:rPr lang="en">
                <a:latin typeface="Garamond"/>
                <a:ea typeface="Garamond"/>
                <a:cs typeface="Garamond"/>
                <a:sym typeface="Garamond"/>
              </a:rPr>
              <a:t>iOS/Android support with Native Script</a:t>
            </a:r>
          </a:p>
          <a:p>
            <a:pPr indent="-228600" lvl="0" marL="457200" rtl="0">
              <a:spcBef>
                <a:spcPts val="0"/>
              </a:spcBef>
              <a:buChar char="●"/>
            </a:pPr>
            <a:r>
              <a:rPr lang="en"/>
              <a:t>Directives are much easier</a:t>
            </a:r>
            <a:r>
              <a:rPr lang="en">
                <a:latin typeface="Garamond"/>
                <a:ea typeface="Garamond"/>
                <a:cs typeface="Garamond"/>
                <a:sym typeface="Garamond"/>
              </a:rPr>
              <a:t> than Angular 1</a:t>
            </a:r>
          </a:p>
          <a:p>
            <a:pPr indent="-228600" lvl="1" marL="914400" rtl="0">
              <a:spcBef>
                <a:spcPts val="0"/>
              </a:spcBef>
              <a:buChar char="○"/>
            </a:pPr>
            <a:r>
              <a:rPr lang="en">
                <a:latin typeface="Garamond"/>
                <a:ea typeface="Garamond"/>
                <a:cs typeface="Garamond"/>
                <a:sym typeface="Garamond"/>
              </a:rPr>
              <a:t>Zones.js abstracts </a:t>
            </a:r>
            <a:r>
              <a:rPr lang="en"/>
              <a:t>change detection away</a:t>
            </a:r>
          </a:p>
          <a:p>
            <a:pPr indent="-228600" lvl="0" marL="457200" rtl="0">
              <a:spcBef>
                <a:spcPts val="0"/>
              </a:spcBef>
              <a:buChar char="●"/>
            </a:pPr>
            <a:r>
              <a:rPr lang="en"/>
              <a:t>Supports combining JS, HTML and CSS into a single file</a:t>
            </a:r>
          </a:p>
        </p:txBody>
      </p:sp>
      <p:pic>
        <p:nvPicPr>
          <p:cNvPr id="143" name="Shape 143"/>
          <p:cNvPicPr preferRelativeResize="0"/>
          <p:nvPr/>
        </p:nvPicPr>
        <p:blipFill>
          <a:blip r:embed="rId3">
            <a:alphaModFix/>
          </a:blip>
          <a:stretch>
            <a:fillRect/>
          </a:stretch>
        </p:blipFill>
        <p:spPr>
          <a:xfrm>
            <a:off x="6420900" y="134798"/>
            <a:ext cx="1351800" cy="135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134801"/>
            <a:ext cx="7315500" cy="1351800"/>
          </a:xfrm>
          <a:prstGeom prst="rect">
            <a:avLst/>
          </a:prstGeom>
        </p:spPr>
        <p:txBody>
          <a:bodyPr anchorCtr="0" anchor="b" bIns="91425" lIns="91425" rIns="91425" tIns="91425">
            <a:noAutofit/>
          </a:bodyPr>
          <a:lstStyle/>
          <a:p>
            <a:pPr lvl="0" rtl="0">
              <a:spcBef>
                <a:spcPts val="0"/>
              </a:spcBef>
              <a:buNone/>
            </a:pPr>
            <a:r>
              <a:rPr lang="en"/>
              <a:t>Front-end code organization</a:t>
            </a:r>
          </a:p>
        </p:txBody>
      </p:sp>
      <p:pic>
        <p:nvPicPr>
          <p:cNvPr id="149" name="Shape 149"/>
          <p:cNvPicPr preferRelativeResize="0"/>
          <p:nvPr/>
        </p:nvPicPr>
        <p:blipFill>
          <a:blip r:embed="rId3">
            <a:alphaModFix/>
          </a:blip>
          <a:stretch>
            <a:fillRect/>
          </a:stretch>
        </p:blipFill>
        <p:spPr>
          <a:xfrm>
            <a:off x="4108950" y="1692500"/>
            <a:ext cx="1772842" cy="5066598"/>
          </a:xfrm>
          <a:prstGeom prst="rect">
            <a:avLst/>
          </a:prstGeom>
          <a:noFill/>
          <a:ln cap="flat" cmpd="sng" w="9525">
            <a:solidFill>
              <a:schemeClr val="dk2"/>
            </a:solidFill>
            <a:prstDash val="dot"/>
            <a:round/>
            <a:headEnd len="med" w="med" type="none"/>
            <a:tailEnd len="med" w="med" type="none"/>
          </a:ln>
        </p:spPr>
      </p:pic>
      <p:sp>
        <p:nvSpPr>
          <p:cNvPr id="150" name="Shape 150"/>
          <p:cNvSpPr txBox="1"/>
          <p:nvPr/>
        </p:nvSpPr>
        <p:spPr>
          <a:xfrm>
            <a:off x="457200" y="2318700"/>
            <a:ext cx="3478200" cy="25683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Source files grouped by category</a:t>
            </a:r>
          </a:p>
          <a:p>
            <a:pPr indent="-228600" lvl="0" marL="457200" rtl="0">
              <a:spcBef>
                <a:spcPts val="0"/>
              </a:spcBef>
              <a:buChar char="●"/>
            </a:pPr>
            <a:r>
              <a:rPr lang="en"/>
              <a:t>They may contain:</a:t>
            </a:r>
          </a:p>
          <a:p>
            <a:pPr indent="-228600" lvl="1" marL="914400" rtl="0">
              <a:spcBef>
                <a:spcPts val="0"/>
              </a:spcBef>
              <a:buChar char="○"/>
            </a:pPr>
            <a:r>
              <a:rPr lang="en"/>
              <a:t>Components</a:t>
            </a:r>
          </a:p>
          <a:p>
            <a:pPr indent="-228600" lvl="1" marL="914400" rtl="0">
              <a:spcBef>
                <a:spcPts val="0"/>
              </a:spcBef>
              <a:buChar char="○"/>
            </a:pPr>
            <a:r>
              <a:rPr lang="en"/>
              <a:t>Services</a:t>
            </a:r>
          </a:p>
          <a:p>
            <a:pPr indent="-228600" lvl="1" marL="914400" rtl="0">
              <a:spcBef>
                <a:spcPts val="0"/>
              </a:spcBef>
              <a:buChar char="○"/>
            </a:pPr>
            <a:r>
              <a:rPr lang="en"/>
              <a:t>Stores</a:t>
            </a:r>
          </a:p>
          <a:p>
            <a:pPr indent="-228600" lvl="1" marL="914400" rtl="0">
              <a:spcBef>
                <a:spcPts val="0"/>
              </a:spcBef>
              <a:buChar char="○"/>
            </a:pPr>
            <a:r>
              <a:rPr lang="en"/>
              <a:t>Routes</a:t>
            </a:r>
          </a:p>
          <a:p>
            <a:pPr indent="-228600" lvl="1" marL="914400" rtl="0">
              <a:spcBef>
                <a:spcPts val="0"/>
              </a:spcBef>
              <a:buChar char="○"/>
            </a:pPr>
            <a:r>
              <a:rPr lang="en"/>
              <a:t>Html</a:t>
            </a:r>
          </a:p>
          <a:p>
            <a:pPr indent="-228600" lvl="1" marL="914400">
              <a:spcBef>
                <a:spcPts val="0"/>
              </a:spcBef>
              <a:buChar char="○"/>
            </a:pPr>
            <a:r>
              <a:rPr lang="en"/>
              <a:t>Css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UCD 3">
      <a:dk1>
        <a:srgbClr val="000000"/>
      </a:dk1>
      <a:lt1>
        <a:srgbClr val="EFEDE2"/>
      </a:lt1>
      <a:dk2>
        <a:srgbClr val="002855"/>
      </a:dk2>
      <a:lt2>
        <a:srgbClr val="FDFFFF"/>
      </a:lt2>
      <a:accent1>
        <a:srgbClr val="002855"/>
      </a:accent1>
      <a:accent2>
        <a:srgbClr val="D29700"/>
      </a:accent2>
      <a:accent3>
        <a:srgbClr val="89921B"/>
      </a:accent3>
      <a:accent4>
        <a:srgbClr val="AACB35"/>
      </a:accent4>
      <a:accent5>
        <a:srgbClr val="006E83"/>
      </a:accent5>
      <a:accent6>
        <a:srgbClr val="006A96"/>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